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97" r:id="rId3"/>
    <p:sldId id="298" r:id="rId4"/>
    <p:sldId id="258" r:id="rId5"/>
    <p:sldId id="259" r:id="rId6"/>
    <p:sldId id="260" r:id="rId7"/>
    <p:sldId id="261" r:id="rId8"/>
    <p:sldId id="262" r:id="rId9"/>
    <p:sldId id="299" r:id="rId10"/>
    <p:sldId id="363" r:id="rId11"/>
    <p:sldId id="264" r:id="rId12"/>
    <p:sldId id="293" r:id="rId13"/>
    <p:sldId id="266" r:id="rId14"/>
    <p:sldId id="267" r:id="rId15"/>
    <p:sldId id="364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322" r:id="rId29"/>
    <p:sldId id="323" r:id="rId30"/>
    <p:sldId id="282" r:id="rId31"/>
    <p:sldId id="283" r:id="rId32"/>
    <p:sldId id="284" r:id="rId33"/>
    <p:sldId id="314" r:id="rId34"/>
    <p:sldId id="285" r:id="rId35"/>
    <p:sldId id="286" r:id="rId36"/>
    <p:sldId id="360" r:id="rId37"/>
    <p:sldId id="361" r:id="rId38"/>
    <p:sldId id="32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630" autoAdjust="0"/>
  </p:normalViewPr>
  <p:slideViewPr>
    <p:cSldViewPr snapToGrid="0">
      <p:cViewPr varScale="1">
        <p:scale>
          <a:sx n="95" d="100"/>
          <a:sy n="95" d="100"/>
        </p:scale>
        <p:origin x="72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7183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P. 38</a:t>
            </a:r>
            <a:r>
              <a:rPr lang="ko-KR" altLang="en-US" dirty="0" smtClean="0"/>
              <a:t>의 </a:t>
            </a:r>
            <a:r>
              <a:rPr lang="ko-KR" altLang="en-US" dirty="0"/>
              <a:t>문법 및 표현들을 알아봅시다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5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 smtClean="0"/>
              <a:t>여기서 배우는 </a:t>
            </a:r>
            <a:r>
              <a:rPr lang="en-US" altLang="ko-KR" b="1" dirty="0" smtClean="0"/>
              <a:t>‘-</a:t>
            </a:r>
            <a:r>
              <a:rPr lang="ko-KR" altLang="en-US" b="1" dirty="0"/>
              <a:t>아</a:t>
            </a:r>
            <a:r>
              <a:rPr lang="en-US" altLang="ko-KR" b="1" dirty="0"/>
              <a:t>/</a:t>
            </a:r>
            <a:r>
              <a:rPr lang="ko-KR" altLang="en-US" b="1" dirty="0" smtClean="0"/>
              <a:t>어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는 </a:t>
            </a:r>
            <a:r>
              <a:rPr lang="ko-KR" altLang="en-US" b="1" dirty="0"/>
              <a:t>다른 사람에게 어떤 행동을 하기를 명령하는 것이기 때문에 동사하고만 결합할 수 있다</a:t>
            </a:r>
            <a:r>
              <a:rPr lang="en-US" altLang="ko-KR" b="1" dirty="0"/>
              <a:t>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</a:t>
            </a:r>
            <a:r>
              <a:rPr lang="en-US" b="1" dirty="0"/>
              <a:t>38 </a:t>
            </a:r>
            <a:r>
              <a:rPr lang="ko-KR" altLang="en-US" b="1" dirty="0"/>
              <a:t>연습 문제를 </a:t>
            </a:r>
            <a:r>
              <a:rPr lang="ko-KR" altLang="en-US" b="1" dirty="0" smtClean="0"/>
              <a:t>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2602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P.</a:t>
            </a:r>
            <a:r>
              <a:rPr lang="ko-KR" altLang="en-US" dirty="0" smtClean="0"/>
              <a:t> </a:t>
            </a:r>
            <a:r>
              <a:rPr lang="en-US" altLang="ko-KR" dirty="0"/>
              <a:t>39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0417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027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</a:t>
            </a:r>
            <a:r>
              <a:rPr lang="en-US" b="1" dirty="0"/>
              <a:t>39 </a:t>
            </a:r>
            <a:r>
              <a:rPr lang="ko-KR" altLang="en-US" b="1" dirty="0" smtClean="0"/>
              <a:t>연습 문제를 풀어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6450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</a:t>
            </a:r>
            <a:r>
              <a:rPr lang="ko-KR" altLang="en-US" b="1" dirty="0" smtClean="0"/>
              <a:t> </a:t>
            </a:r>
            <a:r>
              <a:rPr lang="en-US" altLang="ko-KR" b="1" dirty="0"/>
              <a:t>40 </a:t>
            </a:r>
            <a:r>
              <a:rPr lang="ko-KR" altLang="en-US" b="1" dirty="0"/>
              <a:t>스피커 그림을 클릭해서 듣기 문제를 </a:t>
            </a:r>
            <a:r>
              <a:rPr lang="ko-KR" altLang="en-US" b="1" dirty="0" smtClean="0"/>
              <a:t>풀어 보세요</a:t>
            </a:r>
            <a:r>
              <a:rPr lang="en-US" altLang="ko-KR" b="1" dirty="0"/>
              <a:t>. </a:t>
            </a: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v"/>
            </a:pPr>
            <a:r>
              <a:rPr lang="ko-KR" altLang="en-US" b="1" dirty="0"/>
              <a:t>받침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, </a:t>
            </a:r>
            <a:r>
              <a:rPr lang="ko-KR" altLang="en-US" b="1" dirty="0" err="1"/>
              <a:t>ㅌ</a:t>
            </a:r>
            <a:r>
              <a:rPr lang="en-US" altLang="ko-KR" b="1" dirty="0"/>
              <a:t>] </a:t>
            </a:r>
            <a:r>
              <a:rPr lang="ko-KR" altLang="en-US" b="1" dirty="0"/>
              <a:t>다음에 </a:t>
            </a:r>
            <a:r>
              <a:rPr lang="en-US" altLang="ko-KR" b="1" dirty="0"/>
              <a:t>‘</a:t>
            </a:r>
            <a:r>
              <a:rPr lang="ko-KR" altLang="en-US" b="1" dirty="0" err="1"/>
              <a:t>ㅣ</a:t>
            </a:r>
            <a:r>
              <a:rPr lang="en-US" altLang="ko-KR" b="1" dirty="0"/>
              <a:t>’</a:t>
            </a:r>
            <a:r>
              <a:rPr lang="ko-KR" altLang="en-US" b="1" dirty="0"/>
              <a:t>가 오는 경우에는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, </a:t>
            </a:r>
            <a:r>
              <a:rPr lang="ko-KR" altLang="en-US" b="1" dirty="0" err="1"/>
              <a:t>ㅌ</a:t>
            </a:r>
            <a:r>
              <a:rPr lang="en-US" altLang="ko-KR" b="1" dirty="0"/>
              <a:t>]</a:t>
            </a:r>
            <a:r>
              <a:rPr lang="ko-KR" altLang="en-US" b="1" dirty="0"/>
              <a:t>이 </a:t>
            </a:r>
            <a:r>
              <a:rPr lang="en-US" altLang="ko-KR" b="1" dirty="0"/>
              <a:t>[</a:t>
            </a:r>
            <a:r>
              <a:rPr lang="ko-KR" altLang="en-US" b="1" dirty="0" err="1"/>
              <a:t>ㅈ</a:t>
            </a:r>
            <a:r>
              <a:rPr lang="en-US" altLang="ko-KR" b="1" dirty="0"/>
              <a:t>, </a:t>
            </a:r>
            <a:r>
              <a:rPr lang="ko-KR" altLang="en-US" b="1" dirty="0" err="1"/>
              <a:t>ㅊ</a:t>
            </a:r>
            <a:r>
              <a:rPr lang="en-US" altLang="ko-KR" b="1" dirty="0"/>
              <a:t>]</a:t>
            </a:r>
            <a:r>
              <a:rPr lang="ko-KR" altLang="en-US" b="1" dirty="0"/>
              <a:t>으로 바뀌어 발음된다</a:t>
            </a:r>
            <a:r>
              <a:rPr lang="en-US" altLang="ko-KR" b="1" dirty="0"/>
              <a:t>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None/>
            </a:pPr>
            <a:r>
              <a:rPr lang="ko-KR" altLang="en-US" b="1" dirty="0"/>
              <a:t>다 같이</a:t>
            </a:r>
            <a:r>
              <a:rPr lang="en-US" altLang="ko-KR" b="1" dirty="0"/>
              <a:t>[</a:t>
            </a:r>
            <a:r>
              <a:rPr lang="ko-KR" altLang="en-US" b="1" dirty="0"/>
              <a:t>다 가치</a:t>
            </a:r>
            <a:r>
              <a:rPr lang="en-US" altLang="ko-KR" b="1" dirty="0"/>
              <a:t>]  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1450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교재의 그림을 보고 </a:t>
            </a:r>
            <a:r>
              <a:rPr lang="ko-KR" altLang="en-US" b="1" dirty="0" smtClean="0"/>
              <a:t>다 같이 </a:t>
            </a:r>
            <a:r>
              <a:rPr lang="ko-KR" altLang="en-US" b="1" dirty="0"/>
              <a:t>명령문 문장을 </a:t>
            </a:r>
            <a:r>
              <a:rPr lang="ko-KR" altLang="en-US" b="1" dirty="0" smtClean="0"/>
              <a:t>만들어 본다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909544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학생들에게 한 </a:t>
            </a:r>
            <a:r>
              <a:rPr lang="ko-KR" altLang="en-US" b="1" dirty="0" smtClean="0"/>
              <a:t>문장씩 </a:t>
            </a:r>
            <a:r>
              <a:rPr lang="ko-KR" altLang="en-US" b="1" dirty="0"/>
              <a:t>돌아가면서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r>
              <a:rPr lang="ko-KR" altLang="en-US" b="1" dirty="0"/>
              <a:t>같이 문제를 </a:t>
            </a:r>
            <a:r>
              <a:rPr lang="ko-KR" altLang="en-US" b="1" dirty="0" smtClean="0"/>
              <a:t>풀어 보고 </a:t>
            </a:r>
            <a:r>
              <a:rPr lang="ko-KR" altLang="en-US" b="1" dirty="0"/>
              <a:t>이야기한다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여러분들도 엄마가 청소하실 때 꼭 도와 드렸으면 </a:t>
            </a:r>
            <a:r>
              <a:rPr lang="ko-KR" altLang="en-US" b="1" dirty="0" err="1"/>
              <a:t>좋겠어요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5410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www.lingt.com</a:t>
            </a:r>
            <a:r>
              <a:rPr lang="ko-KR" altLang="en-US" dirty="0"/>
              <a:t>을 이용해 과제로 내시면 좋습니다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0199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귀여운 한국 초등학생들의 인터뷰 동영상입니다</a:t>
            </a:r>
            <a:r>
              <a:rPr lang="en-US" altLang="ko-KR" dirty="0"/>
              <a:t>. </a:t>
            </a:r>
            <a:r>
              <a:rPr lang="en-US" dirty="0"/>
              <a:t>https://youtu.be/2NRChgLCYWQ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6148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워크북 </a:t>
            </a:r>
            <a:r>
              <a:rPr lang="en-US" dirty="0" smtClean="0"/>
              <a:t>P. 18-21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49610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02611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25684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274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4819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20333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3004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한 번 몸에 베인 버릇이나 습관은 쉽게 고치기 어렵다는 말이다</a:t>
            </a:r>
            <a:r>
              <a:rPr lang="en-US" altLang="ko-KR" b="1" dirty="0"/>
              <a:t>. (‘</a:t>
            </a:r>
            <a:r>
              <a:rPr lang="ko-KR" altLang="en-US" b="1" dirty="0"/>
              <a:t>제 버릇 개 못 준다</a:t>
            </a:r>
            <a:r>
              <a:rPr lang="en-US" altLang="ko-KR" b="1" dirty="0"/>
              <a:t>’</a:t>
            </a:r>
            <a:r>
              <a:rPr lang="ko-KR" altLang="en-US" b="1" dirty="0"/>
              <a:t>도 비슷한 뜻이다</a:t>
            </a:r>
            <a:r>
              <a:rPr lang="en-US" altLang="ko-KR" b="1" dirty="0"/>
              <a:t>) 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https://youtu.be/PCp6OD9OLYs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여러분들도 </a:t>
            </a:r>
            <a:r>
              <a:rPr lang="ko-KR" altLang="en-US" b="1" dirty="0"/>
              <a:t>나쁜 습관은 빨리 </a:t>
            </a:r>
            <a:r>
              <a:rPr lang="ko-KR" altLang="en-US" b="1" dirty="0" smtClean="0"/>
              <a:t>고쳐 보도록 </a:t>
            </a:r>
            <a:r>
              <a:rPr lang="ko-KR" altLang="en-US" b="1" dirty="0"/>
              <a:t>노력합시다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1834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35480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8737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Gulim" panose="020B0600000101010101" pitchFamily="34" charset="-127"/>
              </a:rPr>
              <a:t>고조선</a:t>
            </a:r>
            <a:r>
              <a:rPr lang="en-US" altLang="ko-KR" b="1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Gulim" panose="020B0600000101010101" pitchFamily="34" charset="-127"/>
              </a:rPr>
              <a:t>, </a:t>
            </a:r>
            <a:r>
              <a:rPr lang="ko-KR" altLang="en-US" b="1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Gulim" panose="020B0600000101010101" pitchFamily="34" charset="-127"/>
              </a:rPr>
              <a:t>고구려</a:t>
            </a:r>
            <a:r>
              <a:rPr lang="en-US" altLang="ko-KR" b="1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Gulim" panose="020B0600000101010101" pitchFamily="34" charset="-127"/>
              </a:rPr>
              <a:t>, </a:t>
            </a:r>
            <a:r>
              <a:rPr lang="ko-KR" altLang="en-US" b="1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Gulim" panose="020B0600000101010101" pitchFamily="34" charset="-127"/>
              </a:rPr>
              <a:t>백제를 상기시키고 이어서 신라의 건국 이야기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https://youtu.be/SYFsJKLiQdg (</a:t>
            </a:r>
            <a:r>
              <a:rPr lang="ko-KR" altLang="en-US" b="1" dirty="0"/>
              <a:t>중앙집권국가로 성장하지 못한 가야도 영상에 나옴</a:t>
            </a:r>
            <a:r>
              <a:rPr lang="en-US" altLang="ko-KR" b="1" dirty="0"/>
              <a:t>. </a:t>
            </a:r>
            <a:r>
              <a:rPr lang="ko-KR" altLang="en-US" b="1" dirty="0"/>
              <a:t>간단히 </a:t>
            </a:r>
            <a:r>
              <a:rPr lang="ko-KR" altLang="en-US" b="1" dirty="0" err="1"/>
              <a:t>설명하셔도</a:t>
            </a:r>
            <a:r>
              <a:rPr lang="ko-KR" altLang="en-US" b="1" dirty="0"/>
              <a:t> 되고 건너뛰어도 됩니다</a:t>
            </a:r>
            <a:r>
              <a:rPr lang="en-US" altLang="ko-KR" b="1" dirty="0"/>
              <a:t>.)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err="1"/>
              <a:t>북토비전자도서관</a:t>
            </a:r>
            <a:r>
              <a:rPr lang="ko-KR" altLang="en-US" b="1" dirty="0"/>
              <a:t> </a:t>
            </a:r>
            <a:r>
              <a:rPr lang="en-US" altLang="ko-KR" b="1" dirty="0"/>
              <a:t>“</a:t>
            </a:r>
            <a:r>
              <a:rPr lang="ko-KR" altLang="en-US" b="1" dirty="0"/>
              <a:t>신라의 시조 박혁거세</a:t>
            </a:r>
            <a:r>
              <a:rPr lang="ko-KR" altLang="en-US" b="1" dirty="0" smtClean="0"/>
              <a:t>＂ 역사 동화입니다</a:t>
            </a:r>
            <a:r>
              <a:rPr lang="en-US" altLang="ko-KR" b="1" dirty="0"/>
              <a:t>. https://youtu.be/E3hbXmMooBs</a:t>
            </a:r>
            <a:endParaRPr lang="ko-KR" altLang="en-US"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736718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17080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99454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`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/>
              <a:t>P. </a:t>
            </a:r>
            <a:r>
              <a:rPr lang="en-US" altLang="ko-KR" sz="1400" b="1" dirty="0" smtClean="0"/>
              <a:t>36</a:t>
            </a:r>
            <a:r>
              <a:rPr lang="ko-KR" altLang="en-US" b="1" dirty="0" smtClean="0"/>
              <a:t>을 </a:t>
            </a:r>
            <a:r>
              <a:rPr lang="ko-KR" altLang="en-US" b="1" dirty="0"/>
              <a:t>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사진 속의 사람들이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부모님께서 청소하실 때 도와 드리나요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집안일을 할 때 여러분들은 어떤 것들을 도와드리나요</a:t>
            </a:r>
            <a:r>
              <a:rPr lang="en-US" altLang="ko-KR" b="1" dirty="0"/>
              <a:t>? </a:t>
            </a:r>
            <a:r>
              <a:rPr lang="ko-KR" altLang="en-US" b="1" dirty="0"/>
              <a:t>스스로 할 수 있는 것들로 무엇이 있을까요</a:t>
            </a:r>
            <a:r>
              <a:rPr lang="en-US" altLang="ko-KR" b="1" dirty="0"/>
              <a:t>?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781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아빠와 지연이가 청소를 하려고 해요</a:t>
            </a:r>
            <a:r>
              <a:rPr lang="en-US" altLang="ko-KR" b="1" dirty="0"/>
              <a:t>. </a:t>
            </a:r>
            <a:r>
              <a:rPr lang="ko-KR" altLang="en-US" b="1" dirty="0"/>
              <a:t>잘 </a:t>
            </a:r>
            <a:r>
              <a:rPr lang="ko-KR" altLang="en-US" b="1" dirty="0" smtClean="0"/>
              <a:t>들어 보고 </a:t>
            </a:r>
            <a:r>
              <a:rPr lang="ko-KR" altLang="en-US" b="1" dirty="0"/>
              <a:t>이야기해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학생들을 짝지어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할 수도 있다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거실 청소는 누가 할 거예요</a:t>
            </a:r>
            <a:r>
              <a:rPr lang="en-US" altLang="ko-KR" b="1" dirty="0"/>
              <a:t>? </a:t>
            </a:r>
            <a:r>
              <a:rPr lang="ko-KR" altLang="en-US" b="1" dirty="0"/>
              <a:t>지연이는 무엇을 해야 돼요</a:t>
            </a:r>
            <a:r>
              <a:rPr lang="en-US" altLang="ko-KR" b="1" dirty="0"/>
              <a:t>?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35687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 37</a:t>
            </a:r>
            <a:r>
              <a:rPr lang="ko-KR" altLang="en-US" b="1" dirty="0" smtClean="0"/>
              <a:t>의 </a:t>
            </a:r>
            <a:r>
              <a:rPr lang="ko-KR" altLang="en-US" b="1" dirty="0"/>
              <a:t>어휘를 알아봅시다</a:t>
            </a:r>
            <a:r>
              <a:rPr lang="en-US" altLang="ko-KR" b="1" dirty="0"/>
              <a:t>. </a:t>
            </a:r>
            <a:r>
              <a:rPr lang="ko-KR" altLang="en-US" b="1" dirty="0"/>
              <a:t>청소할 때 쓰이는 단어가 나옵니다</a:t>
            </a:r>
            <a:r>
              <a:rPr lang="en-US" altLang="ko-KR" b="1" dirty="0"/>
              <a:t>. </a:t>
            </a:r>
            <a:r>
              <a:rPr lang="ko-KR" altLang="en-US" b="1" dirty="0"/>
              <a:t>여러분들은 </a:t>
            </a:r>
            <a:r>
              <a:rPr lang="en-US" altLang="ko-KR" b="1" dirty="0"/>
              <a:t>“</a:t>
            </a:r>
            <a:r>
              <a:rPr lang="ko-KR" altLang="en-US" b="1" dirty="0"/>
              <a:t>정리 정돈을 잘하자</a:t>
            </a:r>
            <a:r>
              <a:rPr lang="en-US" altLang="ko-KR" b="1" dirty="0"/>
              <a:t>”</a:t>
            </a:r>
            <a:r>
              <a:rPr lang="ko-KR" altLang="en-US" b="1" dirty="0"/>
              <a:t>라는 표현을 부모님께 </a:t>
            </a:r>
            <a:r>
              <a:rPr lang="ko-KR" altLang="en-US" b="1" dirty="0" smtClean="0"/>
              <a:t>들어 본 </a:t>
            </a:r>
            <a:r>
              <a:rPr lang="ko-KR" altLang="en-US" b="1" dirty="0"/>
              <a:t>적이 있나요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필요 없는 것들은 버리고 물건들을 잘 정돈해서 제자리에 </a:t>
            </a:r>
            <a:r>
              <a:rPr lang="ko-KR" altLang="en-US" b="1" dirty="0" smtClean="0"/>
              <a:t>놓자는 </a:t>
            </a:r>
            <a:r>
              <a:rPr lang="ko-KR" altLang="en-US" b="1" dirty="0"/>
              <a:t>뜻입니다</a:t>
            </a:r>
            <a:r>
              <a:rPr lang="en-US" altLang="ko-KR" b="1" dirty="0"/>
              <a:t>. </a:t>
            </a:r>
            <a:r>
              <a:rPr lang="ko-KR" altLang="en-US" b="1" dirty="0"/>
              <a:t>여러분들도 자신의 방을 잘 정리 정돈해서 부모님을 </a:t>
            </a:r>
            <a:r>
              <a:rPr lang="ko-KR" altLang="en-US" b="1" dirty="0" smtClean="0"/>
              <a:t>도와 드리도록 </a:t>
            </a:r>
            <a:r>
              <a:rPr lang="ko-KR" altLang="en-US" b="1" dirty="0"/>
              <a:t>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17937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아래에 보이는 표현들을 이용해 말해 보세요</a:t>
            </a:r>
            <a:r>
              <a:rPr lang="en-US" altLang="ko-KR" b="1" dirty="0"/>
              <a:t>!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저는 창문을 열 거예요</a:t>
            </a:r>
            <a:r>
              <a:rPr lang="en-US" altLang="ko-KR" b="1" dirty="0"/>
              <a:t>.                                      </a:t>
            </a:r>
            <a:r>
              <a:rPr lang="ko-KR" altLang="en-US" b="1" dirty="0"/>
              <a:t>저는 창문을 닫을 거예요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저는 걸레로 제 방을 닦을 거예요</a:t>
            </a:r>
            <a:r>
              <a:rPr lang="en-US" altLang="ko-KR" b="1" dirty="0"/>
              <a:t>.                     </a:t>
            </a:r>
            <a:r>
              <a:rPr lang="ko-KR" altLang="en-US" b="1" dirty="0" smtClean="0"/>
              <a:t>저는 </a:t>
            </a:r>
            <a:r>
              <a:rPr lang="ko-KR" altLang="en-US" b="1" dirty="0"/>
              <a:t>빗자루로 마당을 쓸 거예요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저는 제 이불을 털 거예요</a:t>
            </a:r>
            <a:r>
              <a:rPr lang="en-US" altLang="ko-KR" b="1" dirty="0"/>
              <a:t>.                                  </a:t>
            </a:r>
            <a:r>
              <a:rPr lang="ko-KR" altLang="en-US" b="1" dirty="0"/>
              <a:t>저는 쓰레기를 주울 거예요</a:t>
            </a:r>
            <a:r>
              <a:rPr lang="en-US" altLang="ko-KR" b="1" dirty="0"/>
              <a:t>.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2414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단어를 맞춰 봅시다</a:t>
            </a:r>
            <a:r>
              <a:rPr lang="en-US" altLang="ko-KR" b="1" dirty="0"/>
              <a:t>!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7669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https://quizlet.com/_8ccr23?x=1jqt&amp;i=2tig8t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794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23?x=1jqt&amp;i=2tig8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3.emf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2NRChgLCYWQ?feature=oembed" TargetMode="External"/><Relationship Id="rId6" Type="http://schemas.openxmlformats.org/officeDocument/2006/relationships/image" Target="../media/image30.jpe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23?x=1jqt&amp;i=2tig8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lingt.com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4478786/2-1-unit-3-%EC%A0%90%EC%8B%AC-%EB%A8%B9%EA%B3%A0-%EA%B0%80%EB%A0%A4%EA%B3%A0-%ED%95%B4-flash-card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E3hbXmMooBs?feature=oembed" TargetMode="External"/><Relationship Id="rId1" Type="http://schemas.openxmlformats.org/officeDocument/2006/relationships/video" Target="https://www.youtube.com/embed/SYFsJKLiQdg?feature=oembed" TargetMode="Externa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Cp6OD9OLYs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youtu.be/2NRChgLCYWQ" TargetMode="External"/><Relationship Id="rId4" Type="http://schemas.openxmlformats.org/officeDocument/2006/relationships/hyperlink" Target="https://quizlet.com/_8ccr23?x=1jqt&amp;i=2tig8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PCp6OD9OLYs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35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41D687B-8FFC-46AF-B2CA-21F4B4DF3DA4}"/>
              </a:ext>
            </a:extLst>
          </p:cNvPr>
          <p:cNvSpPr txBox="1"/>
          <p:nvPr/>
        </p:nvSpPr>
        <p:spPr>
          <a:xfrm>
            <a:off x="2127775" y="3059668"/>
            <a:ext cx="8246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hlinkClick r:id="rId3"/>
              </a:rPr>
              <a:t>Quizlet 4</a:t>
            </a:r>
            <a:r>
              <a:rPr lang="ko-KR" altLang="en-US" sz="3600" dirty="0">
                <a:hlinkClick r:id="rId3"/>
              </a:rPr>
              <a:t>과의 어휘를 클릭하세요</a:t>
            </a:r>
            <a:r>
              <a:rPr lang="ko-KR" altLang="en-US" sz="3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23589D8-106B-4DA6-97BB-B690D2236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1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아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/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어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46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sz="3200" dirty="0">
                <a:latin typeface="+mj-ea"/>
                <a:ea typeface="+mj-ea"/>
              </a:rPr>
              <a:t>윗사람이 아랫사람에게 개인적으로 명령을 하거나 친한 친구나 동생에게 요청할 때 사용한다</a:t>
            </a:r>
            <a:r>
              <a:rPr lang="en-US" altLang="ko-KR" sz="3200" dirty="0">
                <a:latin typeface="+mj-ea"/>
                <a:ea typeface="+mj-ea"/>
              </a:rPr>
              <a:t>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sz="3200" dirty="0">
                <a:latin typeface="+mj-ea"/>
                <a:ea typeface="+mj-ea"/>
              </a:rPr>
              <a:t> </a:t>
            </a:r>
            <a:r>
              <a:rPr lang="ko-KR" altLang="en-US" sz="3200" dirty="0" smtClean="0">
                <a:latin typeface="+mj-ea"/>
                <a:ea typeface="+mj-ea"/>
              </a:rPr>
              <a:t>결합 정보 </a:t>
            </a:r>
            <a:r>
              <a:rPr lang="en-US" altLang="ko-KR" sz="3200" dirty="0">
                <a:latin typeface="+mj-ea"/>
                <a:ea typeface="+mj-ea"/>
              </a:rPr>
              <a:t>V-</a:t>
            </a:r>
            <a:r>
              <a:rPr lang="ko-KR" altLang="en-US" sz="3200" dirty="0">
                <a:latin typeface="+mj-ea"/>
                <a:ea typeface="+mj-ea"/>
              </a:rPr>
              <a:t>아</a:t>
            </a:r>
            <a:r>
              <a:rPr lang="en-US" altLang="ko-KR" sz="3200" dirty="0">
                <a:latin typeface="+mj-ea"/>
                <a:ea typeface="+mj-ea"/>
              </a:rPr>
              <a:t>/</a:t>
            </a:r>
            <a:r>
              <a:rPr lang="ko-KR" altLang="en-US" sz="3200" dirty="0">
                <a:latin typeface="+mj-ea"/>
                <a:ea typeface="+mj-ea"/>
              </a:rPr>
              <a:t>어</a:t>
            </a:r>
            <a:endParaRPr lang="en-US" altLang="ko-KR" sz="3200" dirty="0">
              <a:latin typeface="+mj-ea"/>
              <a:ea typeface="+mj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200" dirty="0">
                <a:latin typeface="+mj-ea"/>
                <a:ea typeface="+mj-ea"/>
              </a:rPr>
              <a:t>1)</a:t>
            </a:r>
            <a:r>
              <a:rPr lang="ko-KR" altLang="en-US" sz="3200" dirty="0" err="1">
                <a:solidFill>
                  <a:srgbClr val="FF0000"/>
                </a:solidFill>
                <a:latin typeface="+mj-ea"/>
                <a:ea typeface="+mj-ea"/>
              </a:rPr>
              <a:t>ㅏ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3200" dirty="0" err="1">
                <a:solidFill>
                  <a:srgbClr val="FF0000"/>
                </a:solidFill>
                <a:latin typeface="+mj-ea"/>
                <a:ea typeface="+mj-ea"/>
              </a:rPr>
              <a:t>ㅗ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+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아 </a:t>
            </a:r>
            <a:r>
              <a:rPr lang="en-US" altLang="ko-KR" sz="3200" dirty="0">
                <a:latin typeface="+mj-ea"/>
                <a:ea typeface="+mj-ea"/>
              </a:rPr>
              <a:t>: </a:t>
            </a:r>
            <a:r>
              <a:rPr lang="ko-KR" altLang="en-US" sz="3200" dirty="0">
                <a:latin typeface="+mj-ea"/>
                <a:ea typeface="+mj-ea"/>
              </a:rPr>
              <a:t>닫다 </a:t>
            </a:r>
            <a:r>
              <a:rPr lang="en-US" altLang="ko-KR" sz="3200" dirty="0">
                <a:latin typeface="+mj-ea"/>
                <a:ea typeface="+mj-ea"/>
              </a:rPr>
              <a:t>+ </a:t>
            </a:r>
            <a:r>
              <a:rPr lang="ko-KR" altLang="en-US" sz="3200" dirty="0">
                <a:latin typeface="+mj-ea"/>
                <a:ea typeface="+mj-ea"/>
              </a:rPr>
              <a:t>아  → 닫아 </a:t>
            </a:r>
            <a:endParaRPr lang="en-US" altLang="ko-KR" sz="3200" dirty="0">
              <a:latin typeface="+mj-ea"/>
              <a:ea typeface="+mj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200" dirty="0">
                <a:latin typeface="+mj-ea"/>
                <a:ea typeface="+mj-ea"/>
              </a:rPr>
              <a:t>2)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나머지 모음 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+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어</a:t>
            </a:r>
            <a:r>
              <a:rPr lang="ko-KR" altLang="en-US" sz="3200" dirty="0">
                <a:latin typeface="+mj-ea"/>
                <a:ea typeface="+mj-ea"/>
              </a:rPr>
              <a:t> </a:t>
            </a:r>
            <a:r>
              <a:rPr lang="en-US" altLang="ko-KR" sz="3200" dirty="0">
                <a:latin typeface="+mj-ea"/>
                <a:ea typeface="+mj-ea"/>
              </a:rPr>
              <a:t>: </a:t>
            </a:r>
            <a:r>
              <a:rPr lang="ko-KR" altLang="en-US" sz="3200" dirty="0">
                <a:latin typeface="+mj-ea"/>
                <a:ea typeface="+mj-ea"/>
              </a:rPr>
              <a:t>먹다 </a:t>
            </a:r>
            <a:r>
              <a:rPr lang="en-US" altLang="ko-KR" sz="3200" dirty="0">
                <a:latin typeface="+mj-ea"/>
                <a:ea typeface="+mj-ea"/>
              </a:rPr>
              <a:t>+ </a:t>
            </a:r>
            <a:r>
              <a:rPr lang="ko-KR" altLang="en-US" sz="3200" dirty="0">
                <a:latin typeface="+mj-ea"/>
                <a:ea typeface="+mj-ea"/>
              </a:rPr>
              <a:t>어 → 먹어 </a:t>
            </a:r>
            <a:endParaRPr lang="en-US" altLang="ko-KR" sz="3200" dirty="0">
              <a:latin typeface="+mj-ea"/>
              <a:ea typeface="+mj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200" dirty="0">
                <a:latin typeface="+mj-ea"/>
                <a:ea typeface="+mj-ea"/>
              </a:rPr>
              <a:t>3)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하다 → 해 </a:t>
            </a:r>
            <a:r>
              <a:rPr lang="en-US" altLang="ko-KR" sz="3200" dirty="0">
                <a:latin typeface="+mj-ea"/>
                <a:ea typeface="+mj-ea"/>
              </a:rPr>
              <a:t>: </a:t>
            </a:r>
            <a:r>
              <a:rPr lang="ko-KR" altLang="en-US" sz="3200" dirty="0" err="1">
                <a:latin typeface="+mj-ea"/>
                <a:ea typeface="+mj-ea"/>
              </a:rPr>
              <a:t>숙제하다</a:t>
            </a:r>
            <a:r>
              <a:rPr lang="ko-KR" altLang="en-US" sz="3200" dirty="0">
                <a:latin typeface="+mj-ea"/>
                <a:ea typeface="+mj-ea"/>
              </a:rPr>
              <a:t> </a:t>
            </a:r>
            <a:r>
              <a:rPr lang="en-US" altLang="ko-KR" sz="3200" dirty="0">
                <a:latin typeface="+mj-ea"/>
                <a:ea typeface="+mj-ea"/>
              </a:rPr>
              <a:t>+ </a:t>
            </a:r>
            <a:r>
              <a:rPr lang="ko-KR" altLang="en-US" sz="3200" dirty="0">
                <a:latin typeface="+mj-ea"/>
                <a:ea typeface="+mj-ea"/>
              </a:rPr>
              <a:t>해 → </a:t>
            </a:r>
            <a:r>
              <a:rPr lang="ko-KR" altLang="en-US" sz="3200" dirty="0" err="1">
                <a:latin typeface="+mj-ea"/>
                <a:ea typeface="+mj-ea"/>
              </a:rPr>
              <a:t>숙제해</a:t>
            </a:r>
            <a:r>
              <a:rPr lang="ko-KR" altLang="en-US" sz="3200" kern="0" dirty="0">
                <a:latin typeface="+mj-ea"/>
                <a:ea typeface="+mj-ea"/>
              </a:rPr>
              <a:t>                              </a:t>
            </a:r>
            <a:endParaRPr lang="en-US" altLang="ko-KR" sz="3200" kern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639A3A6-41F5-4D06-A9BE-04019D0B3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0312" y="15955"/>
            <a:ext cx="8663551" cy="61669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9FF010-AC30-44FD-8BDD-0F270EE39D10}"/>
              </a:ext>
            </a:extLst>
          </p:cNvPr>
          <p:cNvSpPr txBox="1"/>
          <p:nvPr/>
        </p:nvSpPr>
        <p:spPr>
          <a:xfrm>
            <a:off x="6248400" y="3154680"/>
            <a:ext cx="163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쓸어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4BC26F-EACE-4A14-A229-AB3A73B8FA33}"/>
              </a:ext>
            </a:extLst>
          </p:cNvPr>
          <p:cNvSpPr txBox="1"/>
          <p:nvPr/>
        </p:nvSpPr>
        <p:spPr>
          <a:xfrm>
            <a:off x="6065520" y="4312920"/>
            <a:ext cx="163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숙제해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A6686E1-36E1-42FC-A11F-9F1837723756}"/>
              </a:ext>
            </a:extLst>
          </p:cNvPr>
          <p:cNvSpPr txBox="1"/>
          <p:nvPr/>
        </p:nvSpPr>
        <p:spPr>
          <a:xfrm>
            <a:off x="7315200" y="5455920"/>
            <a:ext cx="96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와</a:t>
            </a:r>
          </a:p>
        </p:txBody>
      </p:sp>
    </p:spTree>
    <p:extLst>
      <p:ext uri="{BB962C8B-B14F-4D97-AF65-F5344CB8AC3E}">
        <p14:creationId xmlns:p14="http://schemas.microsoft.com/office/powerpoint/2010/main" val="42092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A6C68E5-2F5D-47D3-B22C-11727FD2F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6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만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46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sz="3000" dirty="0">
                <a:latin typeface="+mj-ea"/>
                <a:ea typeface="+mj-ea"/>
              </a:rPr>
              <a:t>다른 것들은 제외하고 </a:t>
            </a:r>
            <a:r>
              <a:rPr lang="ko-KR" altLang="en-US" sz="3000" dirty="0" smtClean="0">
                <a:latin typeface="+mj-ea"/>
                <a:ea typeface="+mj-ea"/>
              </a:rPr>
              <a:t>그것만이 </a:t>
            </a:r>
            <a:r>
              <a:rPr lang="ko-KR" altLang="en-US" sz="3000" dirty="0">
                <a:latin typeface="+mj-ea"/>
                <a:ea typeface="+mj-ea"/>
              </a:rPr>
              <a:t>유일하다는 뜻을 나타내는 보조사로 </a:t>
            </a:r>
            <a:r>
              <a:rPr lang="en-US" altLang="ko-KR" sz="3000" dirty="0">
                <a:latin typeface="+mj-ea"/>
                <a:ea typeface="+mj-ea"/>
              </a:rPr>
              <a:t>‘</a:t>
            </a:r>
            <a:r>
              <a:rPr lang="ko-KR" altLang="en-US" sz="3000" dirty="0">
                <a:solidFill>
                  <a:srgbClr val="FF0000"/>
                </a:solidFill>
                <a:latin typeface="+mj-ea"/>
                <a:ea typeface="+mj-ea"/>
              </a:rPr>
              <a:t>오직</a:t>
            </a:r>
            <a:r>
              <a:rPr lang="en-US" altLang="ko-KR" sz="3000" dirty="0">
                <a:solidFill>
                  <a:srgbClr val="FF0000"/>
                </a:solidFill>
                <a:latin typeface="+mj-ea"/>
                <a:ea typeface="+mj-ea"/>
              </a:rPr>
              <a:t>’, ‘</a:t>
            </a:r>
            <a:r>
              <a:rPr lang="ko-KR" altLang="en-US" sz="3000" dirty="0">
                <a:solidFill>
                  <a:srgbClr val="FF0000"/>
                </a:solidFill>
                <a:latin typeface="+mj-ea"/>
                <a:ea typeface="+mj-ea"/>
              </a:rPr>
              <a:t>단지</a:t>
            </a:r>
            <a:r>
              <a:rPr lang="en-US" altLang="ko-KR" sz="3000" dirty="0">
                <a:solidFill>
                  <a:srgbClr val="FF0000"/>
                </a:solidFill>
                <a:latin typeface="+mj-ea"/>
                <a:ea typeface="+mj-ea"/>
              </a:rPr>
              <a:t>’</a:t>
            </a:r>
            <a:r>
              <a:rPr lang="ko-KR" altLang="en-US" sz="3000" dirty="0">
                <a:latin typeface="+mj-ea"/>
                <a:ea typeface="+mj-ea"/>
              </a:rPr>
              <a:t>의 뜻을 가지고 있다</a:t>
            </a:r>
            <a:r>
              <a:rPr lang="en-US" altLang="ko-KR" sz="3000" dirty="0">
                <a:latin typeface="+mj-ea"/>
                <a:ea typeface="+mj-ea"/>
              </a:rPr>
              <a:t>. </a:t>
            </a:r>
            <a:r>
              <a:rPr lang="ko-KR" altLang="en-US" sz="3000" dirty="0">
                <a:latin typeface="+mj-ea"/>
                <a:ea typeface="+mj-ea"/>
              </a:rPr>
              <a:t>영어표현에서 </a:t>
            </a:r>
            <a:r>
              <a:rPr lang="en-US" altLang="ko-KR" sz="3000" dirty="0">
                <a:latin typeface="+mj-ea"/>
                <a:ea typeface="+mj-ea"/>
              </a:rPr>
              <a:t>only, just</a:t>
            </a:r>
            <a:r>
              <a:rPr lang="ko-KR" altLang="en-US" sz="3000" dirty="0">
                <a:latin typeface="+mj-ea"/>
                <a:ea typeface="+mj-ea"/>
              </a:rPr>
              <a:t>와 비슷하다</a:t>
            </a:r>
            <a:r>
              <a:rPr lang="en-US" altLang="ko-KR" sz="3000" dirty="0">
                <a:latin typeface="+mj-ea"/>
                <a:ea typeface="+mj-ea"/>
              </a:rPr>
              <a:t>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sz="3000" dirty="0">
                <a:latin typeface="+mj-ea"/>
                <a:ea typeface="+mj-ea"/>
              </a:rPr>
              <a:t> </a:t>
            </a:r>
            <a:r>
              <a:rPr lang="ko-KR" altLang="en-US" sz="3000" dirty="0" smtClean="0">
                <a:latin typeface="+mj-ea"/>
                <a:ea typeface="+mj-ea"/>
              </a:rPr>
              <a:t>결합 정보 </a:t>
            </a:r>
            <a:r>
              <a:rPr lang="en-US" altLang="ko-KR" sz="3000" b="1" dirty="0">
                <a:latin typeface="+mj-ea"/>
                <a:ea typeface="+mj-ea"/>
              </a:rPr>
              <a:t>N-</a:t>
            </a:r>
            <a:r>
              <a:rPr lang="ko-KR" altLang="en-US" sz="3000" b="1" dirty="0">
                <a:latin typeface="+mj-ea"/>
                <a:ea typeface="+mj-ea"/>
              </a:rPr>
              <a:t>만</a:t>
            </a:r>
            <a:endParaRPr lang="en-US" altLang="ko-KR" sz="3000" b="1" dirty="0">
              <a:latin typeface="+mj-ea"/>
              <a:ea typeface="+mj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sz="3000" kern="0" dirty="0">
                <a:latin typeface="+mj-ea"/>
                <a:ea typeface="+mj-ea"/>
              </a:rPr>
              <a:t>받침 유무에 상관없이 </a:t>
            </a:r>
            <a:r>
              <a:rPr lang="en-US" altLang="ko-KR" sz="3000" kern="0" dirty="0" smtClean="0">
                <a:latin typeface="+mj-ea"/>
                <a:ea typeface="+mj-ea"/>
              </a:rPr>
              <a:t>‘-</a:t>
            </a:r>
            <a:r>
              <a:rPr lang="ko-KR" altLang="en-US" sz="3000" kern="0" dirty="0" smtClean="0">
                <a:latin typeface="+mj-ea"/>
                <a:ea typeface="+mj-ea"/>
              </a:rPr>
              <a:t>만</a:t>
            </a:r>
            <a:r>
              <a:rPr lang="en-US" altLang="ko-KR" sz="3000" kern="0" dirty="0" smtClean="0">
                <a:latin typeface="+mj-ea"/>
                <a:ea typeface="+mj-ea"/>
              </a:rPr>
              <a:t>’</a:t>
            </a:r>
            <a:r>
              <a:rPr lang="ko-KR" altLang="en-US" sz="3000" kern="0" dirty="0" smtClean="0">
                <a:latin typeface="+mj-ea"/>
                <a:ea typeface="+mj-ea"/>
              </a:rPr>
              <a:t>을 </a:t>
            </a:r>
            <a:r>
              <a:rPr lang="ko-KR" altLang="en-US" sz="3000" kern="0" dirty="0">
                <a:latin typeface="+mj-ea"/>
                <a:ea typeface="+mj-ea"/>
              </a:rPr>
              <a:t>붙인다</a:t>
            </a:r>
            <a:r>
              <a:rPr lang="en-US" altLang="ko-KR" sz="3000" kern="0" dirty="0">
                <a:latin typeface="+mj-ea"/>
                <a:ea typeface="+mj-ea"/>
              </a:rPr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sz="3000" kern="0" dirty="0">
                <a:latin typeface="+mj-ea"/>
                <a:ea typeface="+mj-ea"/>
              </a:rPr>
              <a:t>예</a:t>
            </a:r>
            <a:r>
              <a:rPr lang="en-US" altLang="ko-KR" sz="3000" kern="0" dirty="0">
                <a:latin typeface="+mj-ea"/>
                <a:ea typeface="+mj-ea"/>
              </a:rPr>
              <a:t>) </a:t>
            </a:r>
            <a:r>
              <a:rPr lang="ko-KR" altLang="en-US" sz="3000" kern="0" dirty="0">
                <a:latin typeface="+mj-ea"/>
                <a:ea typeface="+mj-ea"/>
              </a:rPr>
              <a:t>저는 </a:t>
            </a:r>
            <a:r>
              <a:rPr lang="ko-KR" altLang="en-US" sz="3000" u="sng" kern="0" dirty="0">
                <a:solidFill>
                  <a:srgbClr val="FF0000"/>
                </a:solidFill>
                <a:latin typeface="+mj-ea"/>
                <a:ea typeface="+mj-ea"/>
              </a:rPr>
              <a:t>과자만</a:t>
            </a:r>
            <a:r>
              <a:rPr lang="ko-KR" altLang="en-US" sz="3000" kern="0" dirty="0">
                <a:latin typeface="+mj-ea"/>
                <a:ea typeface="+mj-ea"/>
              </a:rPr>
              <a:t> 샀어요</a:t>
            </a:r>
            <a:r>
              <a:rPr lang="en-US" altLang="ko-KR" sz="3000" kern="0" dirty="0">
                <a:latin typeface="+mj-ea"/>
                <a:ea typeface="+mj-ea"/>
              </a:rPr>
              <a:t>.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000" kern="0" dirty="0">
                <a:latin typeface="+mj-ea"/>
                <a:ea typeface="+mj-ea"/>
              </a:rPr>
              <a:t>     </a:t>
            </a:r>
            <a:r>
              <a:rPr lang="ko-KR" altLang="en-US" sz="3000" kern="0" dirty="0">
                <a:latin typeface="+mj-ea"/>
                <a:ea typeface="+mj-ea"/>
              </a:rPr>
              <a:t>저는 </a:t>
            </a:r>
            <a:r>
              <a:rPr lang="ko-KR" altLang="en-US" sz="3000" u="sng" kern="0" dirty="0">
                <a:solidFill>
                  <a:srgbClr val="FF0000"/>
                </a:solidFill>
                <a:latin typeface="+mj-ea"/>
                <a:ea typeface="+mj-ea"/>
              </a:rPr>
              <a:t>만화책만</a:t>
            </a:r>
            <a:r>
              <a:rPr lang="ko-KR" altLang="en-US" sz="3000" kern="0" dirty="0">
                <a:latin typeface="+mj-ea"/>
                <a:ea typeface="+mj-ea"/>
              </a:rPr>
              <a:t> 좋아해요</a:t>
            </a:r>
            <a:r>
              <a:rPr lang="en-US" altLang="ko-KR" sz="3000" kern="0" dirty="0">
                <a:latin typeface="+mj-ea"/>
                <a:ea typeface="+mj-ea"/>
              </a:rPr>
              <a:t>.</a:t>
            </a:r>
          </a:p>
          <a:p>
            <a:pPr marL="114300" indent="0">
              <a:lnSpc>
                <a:spcPct val="160000"/>
              </a:lnSpc>
              <a:buNone/>
            </a:pPr>
            <a:endParaRPr lang="en-US" altLang="ko-KR" kern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4670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82E00FB-4794-4E6D-B183-62BAF15E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302" y="0"/>
            <a:ext cx="8565396" cy="61928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474544-A739-4CCC-8271-AC594FACD9E6}"/>
              </a:ext>
            </a:extLst>
          </p:cNvPr>
          <p:cNvSpPr txBox="1"/>
          <p:nvPr/>
        </p:nvSpPr>
        <p:spPr>
          <a:xfrm>
            <a:off x="6096000" y="309372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고기만 잘 먹어요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613ABEF-2C21-44A2-8FD5-328BD0F95475}"/>
              </a:ext>
            </a:extLst>
          </p:cNvPr>
          <p:cNvSpPr txBox="1"/>
          <p:nvPr/>
        </p:nvSpPr>
        <p:spPr>
          <a:xfrm>
            <a:off x="6096000" y="440436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태권도만 잘해요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6FDE0F-7460-45FC-8389-6C9A24CE6394}"/>
              </a:ext>
            </a:extLst>
          </p:cNvPr>
          <p:cNvSpPr txBox="1"/>
          <p:nvPr/>
        </p:nvSpPr>
        <p:spPr>
          <a:xfrm>
            <a:off x="6096000" y="560832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여동생만 있어요</a:t>
            </a:r>
          </a:p>
        </p:txBody>
      </p:sp>
    </p:spTree>
    <p:extLst>
      <p:ext uri="{BB962C8B-B14F-4D97-AF65-F5344CB8AC3E}">
        <p14:creationId xmlns:p14="http://schemas.microsoft.com/office/powerpoint/2010/main" val="235450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F647B5D-18B6-424F-A986-F2E0A3664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6475" y="0"/>
            <a:ext cx="8679050" cy="6182943"/>
          </a:xfrm>
          <a:prstGeom prst="rect">
            <a:avLst/>
          </a:prstGeom>
        </p:spPr>
      </p:pic>
      <p:pic>
        <p:nvPicPr>
          <p:cNvPr id="3" name="Track 010">
            <a:hlinkClick r:id="" action="ppaction://media"/>
            <a:extLst>
              <a:ext uri="{FF2B5EF4-FFF2-40B4-BE49-F238E27FC236}">
                <a16:creationId xmlns:a16="http://schemas.microsoft.com/office/drawing/2014/main" xmlns="" id="{B1C69FE8-0714-43E7-8086-7023D0EF5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5924" y="473062"/>
            <a:ext cx="811595" cy="811595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xmlns="" id="{22528027-4B95-4CD5-AD90-7C58935682D8}"/>
              </a:ext>
            </a:extLst>
          </p:cNvPr>
          <p:cNvCxnSpPr/>
          <p:nvPr/>
        </p:nvCxnSpPr>
        <p:spPr>
          <a:xfrm>
            <a:off x="3185160" y="3200400"/>
            <a:ext cx="6050280" cy="960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xmlns="" id="{007AB688-38DF-4206-A8B1-6A7C97C6F729}"/>
              </a:ext>
            </a:extLst>
          </p:cNvPr>
          <p:cNvCxnSpPr/>
          <p:nvPr/>
        </p:nvCxnSpPr>
        <p:spPr>
          <a:xfrm flipH="1">
            <a:off x="3185160" y="3200400"/>
            <a:ext cx="2057400" cy="960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A9CEFE17-8F00-403A-8FAD-B01169D052C6}"/>
              </a:ext>
            </a:extLst>
          </p:cNvPr>
          <p:cNvCxnSpPr/>
          <p:nvPr/>
        </p:nvCxnSpPr>
        <p:spPr>
          <a:xfrm>
            <a:off x="7208520" y="3200400"/>
            <a:ext cx="2026920" cy="960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xmlns="" id="{04EB95FD-3451-4E0C-A67D-29B7A4B5F781}"/>
              </a:ext>
            </a:extLst>
          </p:cNvPr>
          <p:cNvCxnSpPr/>
          <p:nvPr/>
        </p:nvCxnSpPr>
        <p:spPr>
          <a:xfrm flipH="1">
            <a:off x="6217920" y="3200400"/>
            <a:ext cx="3017520" cy="960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7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9B17A260-E1E8-4E4A-9275-0ECF07639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58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FF111B8-5453-480A-BA39-E7F0DDF0B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085" y="0"/>
            <a:ext cx="7764413" cy="619891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16CFD6E-5462-49BF-A7A2-8A88222A20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17"/>
          <a:stretch/>
        </p:blipFill>
        <p:spPr>
          <a:xfrm>
            <a:off x="9291507" y="5067227"/>
            <a:ext cx="2833096" cy="11316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E95D749-8862-42AD-949B-1986BB98CDCC}"/>
              </a:ext>
            </a:extLst>
          </p:cNvPr>
          <p:cNvSpPr txBox="1"/>
          <p:nvPr/>
        </p:nvSpPr>
        <p:spPr>
          <a:xfrm>
            <a:off x="4983480" y="4251960"/>
            <a:ext cx="394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엄마의 생일이어서 청소했어요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FE290E-CDC0-4C29-A688-9C84EEBAD73F}"/>
              </a:ext>
            </a:extLst>
          </p:cNvPr>
          <p:cNvSpPr txBox="1"/>
          <p:nvPr/>
        </p:nvSpPr>
        <p:spPr>
          <a:xfrm>
            <a:off x="2510080" y="5820672"/>
            <a:ext cx="70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나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A608E1-3E62-4D99-8AA6-A4D42D61921C}"/>
              </a:ext>
            </a:extLst>
          </p:cNvPr>
          <p:cNvSpPr txBox="1"/>
          <p:nvPr/>
        </p:nvSpPr>
        <p:spPr>
          <a:xfrm>
            <a:off x="4399840" y="5820672"/>
            <a:ext cx="70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형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C210B0-0845-46F5-BF02-43F4950CC9F7}"/>
              </a:ext>
            </a:extLst>
          </p:cNvPr>
          <p:cNvSpPr txBox="1"/>
          <p:nvPr/>
        </p:nvSpPr>
        <p:spPr>
          <a:xfrm>
            <a:off x="6213400" y="5820672"/>
            <a:ext cx="70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AF1FA7-7B28-4F27-A61E-D8FC28B8FF50}"/>
              </a:ext>
            </a:extLst>
          </p:cNvPr>
          <p:cNvSpPr txBox="1"/>
          <p:nvPr/>
        </p:nvSpPr>
        <p:spPr>
          <a:xfrm>
            <a:off x="8087920" y="5820672"/>
            <a:ext cx="70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나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3162E7-ED25-4B48-92F5-A333C6BF6E91}"/>
              </a:ext>
            </a:extLst>
          </p:cNvPr>
          <p:cNvSpPr txBox="1"/>
          <p:nvPr/>
        </p:nvSpPr>
        <p:spPr>
          <a:xfrm>
            <a:off x="266007" y="5552902"/>
            <a:ext cx="1061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P. 41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6212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12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944217" y="3846122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BE65DB4-9D82-478C-82B9-3458E8F81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61920"/>
            <a:ext cx="12191999" cy="554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714CABE7-3D80-4A55-A808-95B6A6C6E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68598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010F520-3EF4-4D21-BE72-5B6DE2E0AD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7021" y="3735092"/>
            <a:ext cx="6054979" cy="2447851"/>
          </a:xfrm>
          <a:prstGeom prst="rect">
            <a:avLst/>
          </a:prstGeom>
        </p:spPr>
      </p:pic>
      <p:pic>
        <p:nvPicPr>
          <p:cNvPr id="4" name="온라인 미디어 3" title="￬ﾴﾈ￫ﾓﾱ￭ﾕﾙ￬ﾃﾝ￬ﾝﾴ ￬ﾜﾠ￬ﾹﾘ￬ﾛﾐ￬ﾃﾝ￬ﾗﾐ￪ﾲﾌ ￬ﾴﾈ￫ﾓﾱ￭ﾕﾙ￪ﾵﾐ ￬ﾃﾝ￭ﾙﾜ￬ﾗﾐ ￫ﾌﾀ￭ﾕﾴ ￬ﾄﾤ￫ﾪﾅ￭ﾕﾜ￫ﾋﾤ￫ﾩﾴ?!">
            <a:hlinkClick r:id="" action="ppaction://media"/>
            <a:extLst>
              <a:ext uri="{FF2B5EF4-FFF2-40B4-BE49-F238E27FC236}">
                <a16:creationId xmlns:a16="http://schemas.microsoft.com/office/drawing/2014/main" xmlns="" id="{8880A99D-DA5D-478D-9BC2-2C5D7F46356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116510" y="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0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951C83D-D46F-4AFA-8909-06D3787C1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244" y="0"/>
            <a:ext cx="8567512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C6CE56A-93AC-4B60-902C-EFDCA99E4602}"/>
              </a:ext>
            </a:extLst>
          </p:cNvPr>
          <p:cNvSpPr txBox="1"/>
          <p:nvPr/>
        </p:nvSpPr>
        <p:spPr>
          <a:xfrm>
            <a:off x="3368040" y="3916680"/>
            <a:ext cx="1402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닦다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AC193B3-F2F7-43F1-B9F9-F696DCC718AE}"/>
              </a:ext>
            </a:extLst>
          </p:cNvPr>
          <p:cNvSpPr txBox="1"/>
          <p:nvPr/>
        </p:nvSpPr>
        <p:spPr>
          <a:xfrm>
            <a:off x="3368040" y="4968240"/>
            <a:ext cx="128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쓸다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CEE639B-B1C7-453D-9783-03BD5C128DDD}"/>
              </a:ext>
            </a:extLst>
          </p:cNvPr>
          <p:cNvSpPr txBox="1"/>
          <p:nvPr/>
        </p:nvSpPr>
        <p:spPr>
          <a:xfrm>
            <a:off x="3368040" y="5791200"/>
            <a:ext cx="158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설거지하다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A6F72E-F92F-4FA4-9E87-CAF3B61D3BFD}"/>
              </a:ext>
            </a:extLst>
          </p:cNvPr>
          <p:cNvSpPr txBox="1"/>
          <p:nvPr/>
        </p:nvSpPr>
        <p:spPr>
          <a:xfrm>
            <a:off x="7848600" y="4754880"/>
            <a:ext cx="1386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정리하다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3290A55-C6BE-4E60-94D0-79ADF1296AD9}"/>
              </a:ext>
            </a:extLst>
          </p:cNvPr>
          <p:cNvSpPr txBox="1"/>
          <p:nvPr/>
        </p:nvSpPr>
        <p:spPr>
          <a:xfrm>
            <a:off x="7848600" y="5516880"/>
            <a:ext cx="1584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청소하다</a:t>
            </a:r>
          </a:p>
        </p:txBody>
      </p:sp>
    </p:spTree>
    <p:extLst>
      <p:ext uri="{BB962C8B-B14F-4D97-AF65-F5344CB8AC3E}">
        <p14:creationId xmlns:p14="http://schemas.microsoft.com/office/powerpoint/2010/main" val="93489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501B252-CE76-4054-B1BD-172864612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67" y="232476"/>
            <a:ext cx="10069726" cy="57653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AAE5CD9-C6EB-4601-916E-56A02A3542D8}"/>
              </a:ext>
            </a:extLst>
          </p:cNvPr>
          <p:cNvSpPr txBox="1"/>
          <p:nvPr/>
        </p:nvSpPr>
        <p:spPr>
          <a:xfrm>
            <a:off x="5608320" y="1524000"/>
            <a:ext cx="1859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빗자루로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8E739F9-B738-498F-8290-35EBF6CAC1B6}"/>
              </a:ext>
            </a:extLst>
          </p:cNvPr>
          <p:cNvSpPr txBox="1"/>
          <p:nvPr/>
        </p:nvSpPr>
        <p:spPr>
          <a:xfrm>
            <a:off x="5699760" y="3215640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걸레로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C368E6-9A83-48E3-9F29-6025B1373030}"/>
              </a:ext>
            </a:extLst>
          </p:cNvPr>
          <p:cNvSpPr txBox="1"/>
          <p:nvPr/>
        </p:nvSpPr>
        <p:spPr>
          <a:xfrm>
            <a:off x="5669280" y="498348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청소기로</a:t>
            </a:r>
          </a:p>
        </p:txBody>
      </p:sp>
    </p:spTree>
    <p:extLst>
      <p:ext uri="{BB962C8B-B14F-4D97-AF65-F5344CB8AC3E}">
        <p14:creationId xmlns:p14="http://schemas.microsoft.com/office/powerpoint/2010/main" val="170305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E8D4CC6-B7A1-4DDA-A747-43EDAFED4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298" y="0"/>
            <a:ext cx="8075691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E732C9A-824E-47EA-845C-40EBBFB94576}"/>
              </a:ext>
            </a:extLst>
          </p:cNvPr>
          <p:cNvSpPr txBox="1"/>
          <p:nvPr/>
        </p:nvSpPr>
        <p:spPr>
          <a:xfrm>
            <a:off x="6263640" y="3550920"/>
            <a:ext cx="2865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책상만 있어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06BAB8-008F-43C5-8544-DBCA1A48DC00}"/>
              </a:ext>
            </a:extLst>
          </p:cNvPr>
          <p:cNvSpPr txBox="1"/>
          <p:nvPr/>
        </p:nvSpPr>
        <p:spPr>
          <a:xfrm>
            <a:off x="6385560" y="5364480"/>
            <a:ext cx="2545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축구만 잘해</a:t>
            </a:r>
          </a:p>
        </p:txBody>
      </p:sp>
    </p:spTree>
    <p:extLst>
      <p:ext uri="{BB962C8B-B14F-4D97-AF65-F5344CB8AC3E}">
        <p14:creationId xmlns:p14="http://schemas.microsoft.com/office/powerpoint/2010/main" val="349676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09D7634-35F9-487C-BA4C-C340F8403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763" y="162847"/>
            <a:ext cx="8743891" cy="58961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962555-B4B1-4AE5-8E4C-857B67C77F43}"/>
              </a:ext>
            </a:extLst>
          </p:cNvPr>
          <p:cNvSpPr txBox="1"/>
          <p:nvPr/>
        </p:nvSpPr>
        <p:spPr>
          <a:xfrm>
            <a:off x="6096000" y="1341120"/>
            <a:ext cx="3169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주스만 </a:t>
            </a:r>
            <a:r>
              <a:rPr lang="ko-KR" altLang="en-US" sz="2000" dirty="0" err="1">
                <a:solidFill>
                  <a:srgbClr val="FF0000"/>
                </a:solidFill>
              </a:rPr>
              <a:t>샀어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32BBEF-28A1-4FD0-9924-5352EADEB0CA}"/>
              </a:ext>
            </a:extLst>
          </p:cNvPr>
          <p:cNvSpPr txBox="1"/>
          <p:nvPr/>
        </p:nvSpPr>
        <p:spPr>
          <a:xfrm>
            <a:off x="6096000" y="3337560"/>
            <a:ext cx="3169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누나만 있어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D1FDD31-A8B2-4F8C-BCD2-2E66E3339D72}"/>
              </a:ext>
            </a:extLst>
          </p:cNvPr>
          <p:cNvSpPr txBox="1"/>
          <p:nvPr/>
        </p:nvSpPr>
        <p:spPr>
          <a:xfrm>
            <a:off x="6096000" y="5318760"/>
            <a:ext cx="298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미술관에만 갈 거야</a:t>
            </a:r>
          </a:p>
        </p:txBody>
      </p:sp>
    </p:spTree>
    <p:extLst>
      <p:ext uri="{BB962C8B-B14F-4D97-AF65-F5344CB8AC3E}">
        <p14:creationId xmlns:p14="http://schemas.microsoft.com/office/powerpoint/2010/main" val="263146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2064CB8-1F14-40E6-BBD5-46224683D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17" y="0"/>
            <a:ext cx="7858408" cy="43456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8BC10336-1BA9-41B0-9624-F3B6DA50F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06" y="3485584"/>
            <a:ext cx="6301212" cy="262550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D85297AA-DAB8-42A8-BD33-CC07FCEB7F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41"/>
          <a:stretch/>
        </p:blipFill>
        <p:spPr>
          <a:xfrm>
            <a:off x="152017" y="434566"/>
            <a:ext cx="6409701" cy="305101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B0A52206-4A53-48F1-9F57-582217807AC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474" r="6878"/>
          <a:stretch/>
        </p:blipFill>
        <p:spPr>
          <a:xfrm>
            <a:off x="6561718" y="2489416"/>
            <a:ext cx="5630282" cy="36576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34822871-761D-41D3-8E22-1E9DF75D81A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029" r="2700"/>
          <a:stretch/>
        </p:blipFill>
        <p:spPr>
          <a:xfrm>
            <a:off x="6561718" y="434566"/>
            <a:ext cx="5630282" cy="20548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B0992EC-B91E-4837-BF02-FCD6FA741E31}"/>
              </a:ext>
            </a:extLst>
          </p:cNvPr>
          <p:cNvSpPr txBox="1"/>
          <p:nvPr/>
        </p:nvSpPr>
        <p:spPr>
          <a:xfrm>
            <a:off x="3383280" y="138684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샤워해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629FE4-11A6-4003-8DEF-AD512744482C}"/>
              </a:ext>
            </a:extLst>
          </p:cNvPr>
          <p:cNvSpPr txBox="1"/>
          <p:nvPr/>
        </p:nvSpPr>
        <p:spPr>
          <a:xfrm>
            <a:off x="3383280" y="210312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먹어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C09344-3001-4026-B4C6-8566057869A1}"/>
              </a:ext>
            </a:extLst>
          </p:cNvPr>
          <p:cNvSpPr txBox="1"/>
          <p:nvPr/>
        </p:nvSpPr>
        <p:spPr>
          <a:xfrm>
            <a:off x="4297680" y="3901440"/>
            <a:ext cx="1798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숙제해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2023B1-4BA9-43D6-8AB9-CDD45EF5191F}"/>
              </a:ext>
            </a:extLst>
          </p:cNvPr>
          <p:cNvSpPr txBox="1"/>
          <p:nvPr/>
        </p:nvSpPr>
        <p:spPr>
          <a:xfrm>
            <a:off x="3063240" y="4648200"/>
            <a:ext cx="150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읽어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B1DDD85-A235-4363-9EBB-B99B851260E2}"/>
              </a:ext>
            </a:extLst>
          </p:cNvPr>
          <p:cNvSpPr txBox="1"/>
          <p:nvPr/>
        </p:nvSpPr>
        <p:spPr>
          <a:xfrm>
            <a:off x="3383280" y="539496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먹어</a:t>
            </a:r>
          </a:p>
        </p:txBody>
      </p:sp>
    </p:spTree>
    <p:extLst>
      <p:ext uri="{BB962C8B-B14F-4D97-AF65-F5344CB8AC3E}">
        <p14:creationId xmlns:p14="http://schemas.microsoft.com/office/powerpoint/2010/main" val="92391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A55255B-55CF-4F88-A41E-668BD6299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92312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CC86FC3-9C4C-4F19-B20D-EACB9E5962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62"/>
          <a:stretch/>
        </p:blipFill>
        <p:spPr>
          <a:xfrm>
            <a:off x="6292312" y="2789696"/>
            <a:ext cx="5899688" cy="339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:a16="http://schemas.microsoft.com/office/drawing/2014/main" xmlns="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4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>
                <a:latin typeface="+mn-ea"/>
                <a:ea typeface="+mn-ea"/>
              </a:rPr>
              <a:t>P. 18-21</a:t>
            </a:r>
            <a:r>
              <a:rPr lang="ko-KR" altLang="en-US" sz="2300" kern="0" dirty="0">
                <a:latin typeface="+mn-ea"/>
                <a:ea typeface="+mn-ea"/>
              </a:rPr>
              <a:t> </a:t>
            </a:r>
            <a:endParaRPr lang="en-US" altLang="ko-KR" sz="2300" kern="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4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000" dirty="0">
                <a:hlinkClick r:id="rId3"/>
              </a:rPr>
              <a:t>https://quizlet.com/_8ccr23?x=1jqt&amp;i=2tig8t</a:t>
            </a:r>
            <a:endParaRPr lang="en-US" altLang="ko-KR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(4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세 살 버릇 </a:t>
            </a:r>
            <a:r>
              <a:rPr lang="ko-KR" altLang="en-US" sz="2300" kern="0" dirty="0" err="1"/>
              <a:t>여든까지</a:t>
            </a:r>
            <a:r>
              <a:rPr lang="ko-KR" altLang="en-US" sz="2300" kern="0" dirty="0"/>
              <a:t> 간다</a:t>
            </a:r>
            <a:r>
              <a:rPr lang="en-US" altLang="ko-KR" sz="2300" kern="0" dirty="0"/>
              <a:t>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41</a:t>
            </a:r>
            <a:r>
              <a:rPr lang="ko-KR" altLang="en-US" sz="2300" kern="0" dirty="0" smtClean="0"/>
              <a:t>에 있는 </a:t>
            </a:r>
            <a:r>
              <a:rPr lang="en-US" altLang="ko-KR" sz="2300" kern="0" dirty="0" smtClean="0"/>
              <a:t>2</a:t>
            </a:r>
            <a:r>
              <a:rPr lang="ko-KR" altLang="en-US" sz="2300" kern="0" dirty="0" smtClean="0"/>
              <a:t>번 문제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여러분은 엄마 아빠와 함께 무슨 집안일을 해요</a:t>
            </a:r>
            <a:r>
              <a:rPr lang="en-US" altLang="ko-KR" sz="2300" kern="0" dirty="0"/>
              <a:t>?”</a:t>
            </a:r>
            <a:r>
              <a:rPr lang="ko-KR" altLang="en-US" sz="2300" kern="0" dirty="0"/>
              <a:t>의 대답을 쓰고  </a:t>
            </a:r>
            <a:r>
              <a:rPr lang="en-US" altLang="ko-KR" sz="2300" kern="0" dirty="0">
                <a:hlinkClick r:id="rId4"/>
              </a:rPr>
              <a:t>https://www.lingt.com/</a:t>
            </a:r>
            <a:r>
              <a:rPr lang="en-US" altLang="ko-KR" sz="2300" kern="0" dirty="0"/>
              <a:t> </a:t>
            </a:r>
            <a:r>
              <a:rPr lang="ko-KR" altLang="en-US" sz="2300" kern="0" dirty="0"/>
              <a:t>들어가서 본인의 목소리로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3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3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 </a:t>
            </a:r>
            <a:r>
              <a:rPr lang="en-US" altLang="ko-KR" sz="2400" dirty="0">
                <a:hlinkClick r:id="rId3"/>
              </a:rPr>
              <a:t>https://quizlet.com/504478786/2-1-unit-3-%EC%A0%90%EC%8B%AC-%EB%A8%B9%EA%B3%A0-%EA%B0%80%EB%A0%A4%EA%B3%A0-%ED%95%B4-flash-cards/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668378F-866E-46F8-A1A9-232112D35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093" y="0"/>
            <a:ext cx="3693814" cy="77859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2C033C6-DC8D-46FF-AF58-DCFA0D5CBA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760"/>
          <a:stretch/>
        </p:blipFill>
        <p:spPr>
          <a:xfrm>
            <a:off x="0" y="778598"/>
            <a:ext cx="5253925" cy="540434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8CB721D-2382-4F7B-8F26-C98CC28F6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925" y="2402237"/>
            <a:ext cx="5253925" cy="378070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5996373-7119-4787-A89D-35945ECD0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3932" y="0"/>
            <a:ext cx="2428068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C473A7B-3B9A-41B2-80EC-A10728A8B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8023"/>
            <a:ext cx="4990454" cy="390557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BF0A117-93FF-4BC5-97D6-D70B15955F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647"/>
          <a:stretch/>
        </p:blipFill>
        <p:spPr>
          <a:xfrm>
            <a:off x="5114441" y="38675"/>
            <a:ext cx="7077559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32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5AA9801-0985-4F39-ACF5-B8895E1BFC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9"/>
          <a:stretch/>
        </p:blipFill>
        <p:spPr>
          <a:xfrm>
            <a:off x="0" y="121264"/>
            <a:ext cx="6518496" cy="6061679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9AD306B-FF28-40FB-B21C-C892F25EB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496" y="1383734"/>
            <a:ext cx="5899688" cy="479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2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ﾕﾌ￬ﾗﾐ￬ﾄﾜ ￭ﾃﾜ￬ﾖﾴ￫ﾂﾜ ￬ﾙﾕ￫ﾓﾤ! ￬ﾋﾠ￫ﾝﾼ ￪ﾰﾀ￬ﾕﾼ ￪ﾱﾴ￪ﾵﾭ￬ﾋﾠ￭ﾙﾔ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:a16="http://schemas.microsoft.com/office/drawing/2014/main" xmlns="" id="{227467B2-328A-47F4-9264-D51386594E7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177871"/>
            <a:ext cx="5672380" cy="5005072"/>
          </a:xfrm>
          <a:prstGeom prst="rect">
            <a:avLst/>
          </a:prstGeom>
        </p:spPr>
      </p:pic>
      <p:pic>
        <p:nvPicPr>
          <p:cNvPr id="3" name="온라인 미디어 2" title="￬ﾱﾅ￬ﾝﾽ￬ﾖﾴ￬ﾣﾼ￫ﾊﾔ ￪ﾵﾬ￬ﾗﾰ￫ﾏﾙ￭ﾙﾔ ￭ﾕﾜ￪ﾵﾭ￬ﾗﾭ￬ﾂﾬ￫ﾏﾙ￭ﾙﾔ ￬ﾋﾠ￫ﾝﾼ￬ﾝﾘ ￬ﾋﾜ￬ﾡﾰ ￫ﾰﾕ￭ﾘﾁ￪ﾱﾰ￬ﾄﾸ">
            <a:hlinkClick r:id="" action="ppaction://media"/>
            <a:extLst>
              <a:ext uri="{FF2B5EF4-FFF2-40B4-BE49-F238E27FC236}">
                <a16:creationId xmlns:a16="http://schemas.microsoft.com/office/drawing/2014/main" xmlns="" id="{B437231A-AE54-4BE9-ABDE-1876BD622F06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354305" y="1177871"/>
            <a:ext cx="5837695" cy="5005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39DD7F-A17C-4DCD-975F-591B09073B6C}"/>
              </a:ext>
            </a:extLst>
          </p:cNvPr>
          <p:cNvSpPr txBox="1"/>
          <p:nvPr/>
        </p:nvSpPr>
        <p:spPr>
          <a:xfrm>
            <a:off x="108488" y="170484"/>
            <a:ext cx="1208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신라의 건국 신화 </a:t>
            </a:r>
          </a:p>
        </p:txBody>
      </p:sp>
    </p:spTree>
    <p:extLst>
      <p:ext uri="{BB962C8B-B14F-4D97-AF65-F5344CB8AC3E}">
        <p14:creationId xmlns:p14="http://schemas.microsoft.com/office/powerpoint/2010/main" val="334769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3EA8408-4162-461A-A27F-BFEC7B27F84A}"/>
              </a:ext>
            </a:extLst>
          </p:cNvPr>
          <p:cNvSpPr/>
          <p:nvPr/>
        </p:nvSpPr>
        <p:spPr>
          <a:xfrm>
            <a:off x="0" y="1"/>
            <a:ext cx="12192000" cy="6271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1)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진한의 여섯 부족이 모여 무엇을 의논하였나요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2)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빛이 나는 우물가에서 발견한 것은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무엇인가요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en-US" altLang="ko-KR" kern="0" dirty="0">
              <a:solidFill>
                <a:srgbClr val="000000"/>
              </a:solidFill>
              <a:latin typeface="Gulim" panose="020B0600000101010101" pitchFamily="34" charset="-127"/>
              <a:ea typeface="Malgun Gothic" panose="020B0503020000020004" pitchFamily="34" charset="-127"/>
              <a:cs typeface="Batang" panose="02030600000101010101" pitchFamily="18" charset="-127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3)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알에서 나온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것은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무엇인가요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en-US" altLang="ko-KR" kern="0" dirty="0">
              <a:solidFill>
                <a:srgbClr val="000000"/>
              </a:solidFill>
              <a:latin typeface="Gulim" panose="020B0600000101010101" pitchFamily="34" charset="-127"/>
              <a:ea typeface="Malgun Gothic" panose="020B0503020000020004" pitchFamily="34" charset="-127"/>
              <a:cs typeface="Batang" panose="02030600000101010101" pitchFamily="18" charset="-127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4) </a:t>
            </a:r>
            <a:r>
              <a:rPr lang="ko-KR" altLang="en-US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사내 아이의 이름을 무엇이라고 지었나요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 </a:t>
            </a: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en-US" altLang="ko-KR" kern="0" dirty="0">
              <a:solidFill>
                <a:srgbClr val="000000"/>
              </a:solidFill>
              <a:latin typeface="Gulim" panose="020B0600000101010101" pitchFamily="34" charset="-127"/>
              <a:ea typeface="Malgun Gothic" panose="020B0503020000020004" pitchFamily="34" charset="-127"/>
              <a:cs typeface="Batang" panose="02030600000101010101" pitchFamily="18" charset="-127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5)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용의 옆구리에서 나온 것은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무엇인가요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 </a:t>
            </a: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en-US" altLang="ko-KR" kern="0" dirty="0">
              <a:solidFill>
                <a:srgbClr val="000000"/>
              </a:solidFill>
              <a:latin typeface="Gulim" panose="020B0600000101010101" pitchFamily="34" charset="-127"/>
              <a:ea typeface="Malgun Gothic" panose="020B0503020000020004" pitchFamily="34" charset="-127"/>
              <a:cs typeface="Batang" panose="02030600000101010101" pitchFamily="18" charset="-127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6)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여자아이의 이름은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무엇인가요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12700" marR="12700" algn="just" fontAlgn="base" latinLnBrk="1">
              <a:lnSpc>
                <a:spcPct val="150000"/>
              </a:lnSpc>
              <a:spcAft>
                <a:spcPts val="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Gulim" panose="020B0600000101010101" pitchFamily="34" charset="-127"/>
                <a:ea typeface="Malgun Gothic" panose="020B0503020000020004" pitchFamily="34" charset="-127"/>
                <a:cs typeface="Batang" panose="02030600000101010101" pitchFamily="18" charset="-127"/>
              </a:rPr>
              <a:t>7) </a:t>
            </a:r>
            <a:r>
              <a:rPr lang="ko-KR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왕과 왕비가 된 두 아이는 나라 이름을 무엇이라고 했나요</a:t>
            </a:r>
            <a:r>
              <a:rPr lang="en-US" altLang="ko-KR" kern="0" dirty="0">
                <a:solidFill>
                  <a:srgbClr val="000000"/>
                </a:solidFill>
                <a:latin typeface="Malgun Gothic" panose="020B0503020000020004" pitchFamily="34" charset="-127"/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  <a:endParaRPr lang="ko-KR" altLang="ko-KR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ko-KR" dirty="0">
              <a:solidFill>
                <a:srgbClr val="000000"/>
              </a:solidFill>
              <a:latin typeface="Gulim" panose="020B0600000101010101" pitchFamily="34" charset="-127"/>
              <a:cs typeface="Batang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000000"/>
                </a:solidFill>
                <a:latin typeface="Gulim" panose="020B0600000101010101" pitchFamily="34" charset="-127"/>
                <a:cs typeface="Batang" panose="02030600000101010101" pitchFamily="18" charset="-127"/>
              </a:rPr>
              <a:t>8)</a:t>
            </a:r>
            <a:r>
              <a:rPr lang="ko-KR" altLang="ko-KR" dirty="0">
                <a:solidFill>
                  <a:srgbClr val="000000"/>
                </a:solidFill>
                <a:ea typeface="Gulim" panose="020B0600000101010101" pitchFamily="34" charset="-127"/>
                <a:cs typeface="Batang" panose="02030600000101010101" pitchFamily="18" charset="-127"/>
              </a:rPr>
              <a:t>서라벌은 후에 무슨 이름으로 바뀌었나요</a:t>
            </a:r>
            <a:r>
              <a:rPr lang="en-US" altLang="ko-KR" dirty="0">
                <a:solidFill>
                  <a:srgbClr val="000000"/>
                </a:solidFill>
                <a:ea typeface="Gulim" panose="020B0600000101010101" pitchFamily="34" charset="-127"/>
                <a:cs typeface="Batang" panose="02030600000101010101" pitchFamily="18" charset="-127"/>
              </a:rPr>
              <a:t>?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2F303D-2A49-413C-AA19-31CCFD657925}"/>
              </a:ext>
            </a:extLst>
          </p:cNvPr>
          <p:cNvSpPr txBox="1"/>
          <p:nvPr/>
        </p:nvSpPr>
        <p:spPr>
          <a:xfrm>
            <a:off x="5237019" y="66502"/>
            <a:ext cx="6938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고구려와 백제처럼 훌륭한 왕을 세워야 되는 것을 의논하였다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FAD1F4-5888-456E-B4B5-430E13BF0B05}"/>
              </a:ext>
            </a:extLst>
          </p:cNvPr>
          <p:cNvSpPr txBox="1"/>
          <p:nvPr/>
        </p:nvSpPr>
        <p:spPr>
          <a:xfrm>
            <a:off x="5370019" y="914397"/>
            <a:ext cx="3823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흰 말과 알을 발견하였다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EFC036-CF55-4BCB-941D-BDFC77BEB5EF}"/>
              </a:ext>
            </a:extLst>
          </p:cNvPr>
          <p:cNvSpPr txBox="1"/>
          <p:nvPr/>
        </p:nvSpPr>
        <p:spPr>
          <a:xfrm>
            <a:off x="3557847" y="1745667"/>
            <a:ext cx="2360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사내아이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AAE7ED5-3965-4F82-A05A-BBC419B46EB2}"/>
              </a:ext>
            </a:extLst>
          </p:cNvPr>
          <p:cNvSpPr txBox="1"/>
          <p:nvPr/>
        </p:nvSpPr>
        <p:spPr>
          <a:xfrm>
            <a:off x="4937760" y="2543690"/>
            <a:ext cx="252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박 </a:t>
            </a:r>
            <a:r>
              <a:rPr lang="ko-KR" altLang="en-US" dirty="0" err="1">
                <a:solidFill>
                  <a:srgbClr val="FF0000"/>
                </a:solidFill>
              </a:rPr>
              <a:t>혁거세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F1E0C6-1E6A-41AE-A39B-5F600DEEF37D}"/>
              </a:ext>
            </a:extLst>
          </p:cNvPr>
          <p:cNvSpPr txBox="1"/>
          <p:nvPr/>
        </p:nvSpPr>
        <p:spPr>
          <a:xfrm>
            <a:off x="4721629" y="3408215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여자 아기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F72A50F-F4F5-4F16-9221-5C74F59A1E0B}"/>
              </a:ext>
            </a:extLst>
          </p:cNvPr>
          <p:cNvSpPr txBox="1"/>
          <p:nvPr/>
        </p:nvSpPr>
        <p:spPr>
          <a:xfrm>
            <a:off x="3757353" y="4239483"/>
            <a:ext cx="1180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알영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1E1799-09D3-42CA-BA8A-86EC9E2A40C3}"/>
              </a:ext>
            </a:extLst>
          </p:cNvPr>
          <p:cNvSpPr txBox="1"/>
          <p:nvPr/>
        </p:nvSpPr>
        <p:spPr>
          <a:xfrm>
            <a:off x="6700058" y="5020878"/>
            <a:ext cx="1961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서라벌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0D53F9-B020-44FB-87F6-FBCBF863E2EE}"/>
              </a:ext>
            </a:extLst>
          </p:cNvPr>
          <p:cNvSpPr txBox="1"/>
          <p:nvPr/>
        </p:nvSpPr>
        <p:spPr>
          <a:xfrm>
            <a:off x="4937760" y="5818899"/>
            <a:ext cx="15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신라</a:t>
            </a:r>
          </a:p>
        </p:txBody>
      </p:sp>
    </p:spTree>
    <p:extLst>
      <p:ext uri="{BB962C8B-B14F-4D97-AF65-F5344CB8AC3E}">
        <p14:creationId xmlns:p14="http://schemas.microsoft.com/office/powerpoint/2010/main" val="149374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3032788" y="238964"/>
            <a:ext cx="6061336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받침 </a:t>
            </a:r>
            <a:r>
              <a:rPr lang="en-US" altLang="ko-KR" sz="3200" kern="0" dirty="0">
                <a:latin typeface="+mj-ea"/>
                <a:ea typeface="+mj-ea"/>
                <a:cs typeface="Arial" panose="020B0604020202020204" pitchFamily="34" charset="0"/>
              </a:rPr>
              <a:t>‘</a:t>
            </a:r>
            <a:r>
              <a:rPr lang="ko-KR" altLang="en-US" sz="3200" kern="0" dirty="0" err="1">
                <a:latin typeface="+mj-ea"/>
                <a:ea typeface="+mj-ea"/>
                <a:cs typeface="Arial" panose="020B0604020202020204" pitchFamily="34" charset="0"/>
              </a:rPr>
              <a:t>ㅎ</a:t>
            </a:r>
            <a:r>
              <a:rPr lang="en-US" altLang="ko-KR" sz="3200" kern="0" dirty="0">
                <a:latin typeface="+mj-ea"/>
                <a:ea typeface="+mj-ea"/>
                <a:cs typeface="Arial" panose="020B0604020202020204" pitchFamily="34" charset="0"/>
              </a:rPr>
              <a:t>’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/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1F6339-FFDD-4C6B-B8C3-694FC38DD860}"/>
              </a:ext>
            </a:extLst>
          </p:cNvPr>
          <p:cNvSpPr txBox="1"/>
          <p:nvPr/>
        </p:nvSpPr>
        <p:spPr>
          <a:xfrm>
            <a:off x="16627" y="987286"/>
            <a:ext cx="12175373" cy="52629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400" dirty="0"/>
              <a:t>1)</a:t>
            </a:r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 </a:t>
            </a:r>
            <a:r>
              <a:rPr lang="ko-KR" altLang="en-US" sz="2400" dirty="0"/>
              <a:t>받침 뒤에 모음이 오는 경우                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이 탈락   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좋아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 조아</a:t>
            </a:r>
            <a:r>
              <a:rPr lang="ko-KR" altLang="en-US" sz="2400" dirty="0"/>
              <a:t>요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</a:t>
            </a:r>
            <a:r>
              <a:rPr lang="ko-KR" altLang="en-US" sz="2400" dirty="0">
                <a:solidFill>
                  <a:srgbClr val="FF0000"/>
                </a:solidFill>
              </a:rPr>
              <a:t>놓아</a:t>
            </a:r>
            <a:r>
              <a:rPr lang="ko-KR" altLang="en-US" sz="2400" dirty="0"/>
              <a:t>요 </a:t>
            </a:r>
            <a:r>
              <a:rPr lang="en-US" altLang="ko-KR" sz="2400" dirty="0"/>
              <a:t>[ </a:t>
            </a:r>
            <a:r>
              <a:rPr lang="ko-KR" altLang="en-US" sz="2400" dirty="0">
                <a:solidFill>
                  <a:srgbClr val="FF0000"/>
                </a:solidFill>
              </a:rPr>
              <a:t>노아</a:t>
            </a:r>
            <a:r>
              <a:rPr lang="ko-KR" altLang="en-US" sz="2400" dirty="0"/>
              <a:t>요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닿아</a:t>
            </a:r>
            <a:r>
              <a:rPr lang="ko-KR" altLang="en-US" sz="2400" dirty="0"/>
              <a:t>요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다아</a:t>
            </a:r>
            <a:r>
              <a:rPr lang="ko-KR" altLang="en-US" sz="2400" dirty="0" err="1"/>
              <a:t>요</a:t>
            </a:r>
            <a:r>
              <a:rPr lang="ko-KR" altLang="en-US" sz="2400" dirty="0"/>
              <a:t> 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2) ’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 </a:t>
            </a:r>
            <a:r>
              <a:rPr lang="ko-KR" altLang="en-US" sz="2400" dirty="0"/>
              <a:t>받침 뒤에 자음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ㅅ</a:t>
            </a:r>
            <a:r>
              <a:rPr lang="en-US" altLang="ko-KR" sz="2400" dirty="0"/>
              <a:t>’ </a:t>
            </a:r>
            <a:r>
              <a:rPr lang="ko-KR" altLang="en-US" sz="2400" dirty="0"/>
              <a:t>오면 경우                 된소리</a:t>
            </a:r>
            <a:r>
              <a:rPr lang="en-US" altLang="ko-KR" sz="2400" dirty="0"/>
              <a:t>  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+</a:t>
            </a:r>
            <a:r>
              <a:rPr lang="ko-KR" altLang="en-US" sz="2400" dirty="0" err="1"/>
              <a:t>ㅅ</a:t>
            </a:r>
            <a:r>
              <a:rPr lang="ko-KR" altLang="en-US" sz="2400" dirty="0"/>
              <a:t> → </a:t>
            </a:r>
            <a:r>
              <a:rPr lang="ko-KR" altLang="en-US" sz="2400" dirty="0" err="1"/>
              <a:t>ㅆ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좋습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조씀</a:t>
            </a:r>
            <a:r>
              <a:rPr lang="ko-KR" altLang="en-US" sz="2400" dirty="0" err="1"/>
              <a:t>니다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 </a:t>
            </a:r>
            <a:r>
              <a:rPr lang="ko-KR" altLang="en-US" sz="2400" dirty="0" err="1">
                <a:solidFill>
                  <a:srgbClr val="FF0000"/>
                </a:solidFill>
              </a:rPr>
              <a:t>닿소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다쏘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 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3) 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 </a:t>
            </a:r>
            <a:r>
              <a:rPr lang="ko-KR" altLang="en-US" sz="2400" dirty="0"/>
              <a:t>받침 뒤 자음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ㄱ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ㅂ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ㅈ</a:t>
            </a:r>
            <a:r>
              <a:rPr lang="en-US" altLang="ko-KR" sz="2400" dirty="0"/>
              <a:t>’</a:t>
            </a:r>
            <a:r>
              <a:rPr lang="ko-KR" altLang="en-US" sz="2400" dirty="0"/>
              <a:t>이 오면              거센소리 </a:t>
            </a:r>
            <a:r>
              <a:rPr lang="en-US" altLang="ko-KR" sz="2400" dirty="0"/>
              <a:t>[ </a:t>
            </a:r>
            <a:r>
              <a:rPr lang="ko-KR" altLang="en-US" sz="2400" dirty="0" err="1"/>
              <a:t>ㅋ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ㅌ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ㅍ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ㅊ</a:t>
            </a:r>
            <a:r>
              <a:rPr lang="en-US" altLang="ko-KR" sz="2400" dirty="0"/>
              <a:t>] 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좋고 </a:t>
            </a:r>
            <a:r>
              <a:rPr lang="en-US" altLang="ko-KR" sz="2400" dirty="0"/>
              <a:t>[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 err="1">
                <a:solidFill>
                  <a:srgbClr val="FF0000"/>
                </a:solidFill>
              </a:rPr>
              <a:t>조코</a:t>
            </a:r>
            <a:r>
              <a:rPr lang="ko-KR" altLang="en-US" sz="2400" dirty="0"/>
              <a:t> </a:t>
            </a:r>
            <a:r>
              <a:rPr lang="en-US" altLang="ko-KR" sz="2400" dirty="0"/>
              <a:t>]      </a:t>
            </a:r>
            <a:r>
              <a:rPr lang="ko-KR" altLang="en-US" sz="2400" dirty="0"/>
              <a:t>하</a:t>
            </a:r>
            <a:r>
              <a:rPr lang="ko-KR" altLang="en-US" sz="2400" dirty="0">
                <a:solidFill>
                  <a:srgbClr val="FF0000"/>
                </a:solidFill>
              </a:rPr>
              <a:t>얗다</a:t>
            </a:r>
            <a:r>
              <a:rPr lang="ko-KR" altLang="en-US" sz="2400" dirty="0"/>
              <a:t>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하야타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>
                <a:solidFill>
                  <a:srgbClr val="FF0000"/>
                </a:solidFill>
              </a:rPr>
              <a:t>좋지</a:t>
            </a:r>
            <a:r>
              <a:rPr lang="en-US" altLang="ko-KR" sz="2400" dirty="0"/>
              <a:t> [</a:t>
            </a:r>
            <a:r>
              <a:rPr lang="ko-KR" altLang="en-US" sz="2400" dirty="0">
                <a:solidFill>
                  <a:srgbClr val="FF0000"/>
                </a:solidFill>
              </a:rPr>
              <a:t>조치 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r>
              <a:rPr lang="en-US" altLang="ko-KR" sz="2400" dirty="0"/>
              <a:t>4) ‘</a:t>
            </a:r>
            <a:r>
              <a:rPr lang="ko-KR" altLang="en-US" sz="2400" dirty="0" smtClean="0"/>
              <a:t>ㅎ</a:t>
            </a:r>
            <a:r>
              <a:rPr lang="en-US" altLang="ko-KR" sz="2400" dirty="0" smtClean="0"/>
              <a:t>’ </a:t>
            </a:r>
            <a:r>
              <a:rPr lang="ko-KR" altLang="en-US" sz="2400" dirty="0" smtClean="0"/>
              <a:t>받침 </a:t>
            </a:r>
            <a:r>
              <a:rPr lang="ko-KR" altLang="en-US" sz="2400" dirty="0"/>
              <a:t>뒤 자음 </a:t>
            </a:r>
            <a:r>
              <a:rPr lang="en-US" altLang="ko-KR" sz="2400" dirty="0"/>
              <a:t>‘</a:t>
            </a:r>
            <a:r>
              <a:rPr lang="ko-KR" altLang="en-US" sz="2400" dirty="0"/>
              <a:t>ㄴ</a:t>
            </a:r>
            <a:r>
              <a:rPr lang="en-US" altLang="ko-KR" sz="2400" dirty="0"/>
              <a:t>’ </a:t>
            </a:r>
            <a:r>
              <a:rPr lang="ko-KR" altLang="en-US" sz="2400" dirty="0"/>
              <a:t>이 오면              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’</a:t>
            </a:r>
            <a:r>
              <a:rPr lang="ko-KR" altLang="en-US" sz="2400" dirty="0"/>
              <a:t>이 </a:t>
            </a:r>
            <a:r>
              <a:rPr lang="en-US" altLang="ko-KR" sz="2400" dirty="0"/>
              <a:t>‘</a:t>
            </a:r>
            <a:r>
              <a:rPr lang="ko-KR" altLang="en-US" sz="2400" dirty="0"/>
              <a:t>ㄴ</a:t>
            </a:r>
            <a:r>
              <a:rPr lang="en-US" altLang="ko-KR" sz="2400" dirty="0"/>
              <a:t>’</a:t>
            </a:r>
            <a:r>
              <a:rPr lang="ko-KR" altLang="en-US" sz="2400" dirty="0"/>
              <a:t>으로 바뀐다</a:t>
            </a:r>
            <a:r>
              <a:rPr lang="en-US" altLang="ko-KR" sz="2400" dirty="0"/>
              <a:t>.  </a:t>
            </a:r>
            <a:r>
              <a:rPr lang="ko-KR" altLang="en-US" sz="2400" dirty="0" err="1"/>
              <a:t>ㅎ</a:t>
            </a:r>
            <a:r>
              <a:rPr lang="en-US" altLang="ko-KR" sz="2400" dirty="0"/>
              <a:t>+ </a:t>
            </a:r>
            <a:r>
              <a:rPr lang="ko-KR" altLang="en-US" sz="2400" dirty="0"/>
              <a:t>ㄴ→ ㄴ </a:t>
            </a:r>
            <a:r>
              <a:rPr lang="en-US" altLang="ko-KR" sz="2400" dirty="0" smtClean="0"/>
              <a:t>+ </a:t>
            </a:r>
            <a:r>
              <a:rPr lang="ko-KR" altLang="en-US" sz="2400" dirty="0" smtClean="0"/>
              <a:t>ㄴ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놓는</a:t>
            </a:r>
            <a:r>
              <a:rPr lang="ko-KR" altLang="en-US" sz="2400" dirty="0"/>
              <a:t>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논는</a:t>
            </a:r>
            <a:r>
              <a:rPr lang="en-US" altLang="ko-KR" sz="2400" dirty="0"/>
              <a:t>]              </a:t>
            </a:r>
            <a:r>
              <a:rPr lang="ko-KR" altLang="en-US" sz="2400" dirty="0">
                <a:solidFill>
                  <a:srgbClr val="FF0000"/>
                </a:solidFill>
              </a:rPr>
              <a:t>닿는</a:t>
            </a:r>
            <a:r>
              <a:rPr lang="en-US" altLang="ko-KR" sz="2400" dirty="0">
                <a:solidFill>
                  <a:srgbClr val="FF0000"/>
                </a:solidFill>
              </a:rPr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단는</a:t>
            </a:r>
            <a:r>
              <a:rPr lang="en-US" altLang="ko-KR" sz="2400" dirty="0"/>
              <a:t>]                         </a:t>
            </a:r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xmlns="" id="{D03A35E2-EC8B-47B2-88CC-8B1A2BC5D699}"/>
              </a:ext>
            </a:extLst>
          </p:cNvPr>
          <p:cNvSpPr/>
          <p:nvPr/>
        </p:nvSpPr>
        <p:spPr>
          <a:xfrm>
            <a:off x="5140746" y="1375419"/>
            <a:ext cx="598516" cy="31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xmlns="" id="{85B1CCA0-44B2-435D-BB61-861E7F266445}"/>
              </a:ext>
            </a:extLst>
          </p:cNvPr>
          <p:cNvSpPr/>
          <p:nvPr/>
        </p:nvSpPr>
        <p:spPr>
          <a:xfrm>
            <a:off x="5140746" y="2560845"/>
            <a:ext cx="598516" cy="31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xmlns="" id="{C47C3F83-C1FE-484E-AA8B-26A6B6DE5530}"/>
              </a:ext>
            </a:extLst>
          </p:cNvPr>
          <p:cNvSpPr/>
          <p:nvPr/>
        </p:nvSpPr>
        <p:spPr>
          <a:xfrm>
            <a:off x="5805055" y="3886270"/>
            <a:ext cx="598516" cy="31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xmlns="" id="{D106B462-02C8-4C2D-98ED-9842350AFDE0}"/>
              </a:ext>
            </a:extLst>
          </p:cNvPr>
          <p:cNvSpPr/>
          <p:nvPr/>
        </p:nvSpPr>
        <p:spPr>
          <a:xfrm>
            <a:off x="4542230" y="5166697"/>
            <a:ext cx="598516" cy="315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3A73B536-C83A-487C-9799-3E3CABA8BD98}"/>
              </a:ext>
            </a:extLst>
          </p:cNvPr>
          <p:cNvSpPr/>
          <p:nvPr/>
        </p:nvSpPr>
        <p:spPr>
          <a:xfrm>
            <a:off x="0" y="0"/>
            <a:ext cx="12192000" cy="1104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3200" dirty="0">
                <a:latin typeface="Batang" panose="02030600000101010101" pitchFamily="18" charset="-127"/>
                <a:ea typeface="Batang" panose="02030600000101010101" pitchFamily="18" charset="-127"/>
              </a:rPr>
              <a:t>◈</a:t>
            </a:r>
            <a:r>
              <a:rPr lang="ko-KR" altLang="en-US" sz="3200" dirty="0"/>
              <a:t>밑줄 친 부분에 주의해서 문장을 큰 소리로 읽어 봅시다</a:t>
            </a:r>
            <a:r>
              <a:rPr lang="en-US" altLang="ko-KR" sz="3200" dirty="0"/>
              <a:t>.</a:t>
            </a:r>
            <a:endParaRPr lang="en-US" altLang="ko-KR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55EFDC-44F8-434E-9F52-FAB81CCDA626}"/>
              </a:ext>
            </a:extLst>
          </p:cNvPr>
          <p:cNvSpPr txBox="1"/>
          <p:nvPr/>
        </p:nvSpPr>
        <p:spPr>
          <a:xfrm>
            <a:off x="315884" y="1344195"/>
            <a:ext cx="1118893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2800" dirty="0"/>
              <a:t> 우리는 </a:t>
            </a:r>
            <a:r>
              <a:rPr lang="ko-KR" altLang="en-US" sz="2800" u="sng" dirty="0" err="1">
                <a:solidFill>
                  <a:srgbClr val="FF0000"/>
                </a:solidFill>
              </a:rPr>
              <a:t>사이좋은</a:t>
            </a:r>
            <a:r>
              <a:rPr lang="ko-KR" altLang="en-US" sz="2800" dirty="0"/>
              <a:t> 친구입니다</a:t>
            </a:r>
            <a:r>
              <a:rPr lang="en-US" altLang="ko-KR" sz="2800" dirty="0"/>
              <a:t>. </a:t>
            </a:r>
          </a:p>
          <a:p>
            <a:pPr marL="342900" indent="-342900">
              <a:buAutoNum type="arabicParenR"/>
            </a:pPr>
            <a:endParaRPr lang="en-US" altLang="ko-KR" sz="2800" dirty="0"/>
          </a:p>
          <a:p>
            <a:pPr marL="342900" indent="-342900">
              <a:buAutoNum type="arabicParenR"/>
            </a:pPr>
            <a:r>
              <a:rPr lang="ko-KR" altLang="en-US" sz="2800" dirty="0"/>
              <a:t> 오늘은 날씨가 </a:t>
            </a:r>
            <a:r>
              <a:rPr lang="ko-KR" altLang="en-US" sz="2800" u="sng" dirty="0">
                <a:solidFill>
                  <a:srgbClr val="FF0000"/>
                </a:solidFill>
              </a:rPr>
              <a:t>좋습니다</a:t>
            </a:r>
            <a:r>
              <a:rPr lang="en-US" altLang="ko-KR" sz="2800" dirty="0"/>
              <a:t>. </a:t>
            </a:r>
          </a:p>
          <a:p>
            <a:pPr marL="342900" indent="-342900">
              <a:buAutoNum type="arabicParenR"/>
            </a:pPr>
            <a:endParaRPr lang="en-US" altLang="ko-KR" sz="2800" dirty="0"/>
          </a:p>
          <a:p>
            <a:pPr marL="342900" indent="-342900">
              <a:buAutoNum type="arabicParenR"/>
            </a:pPr>
            <a:r>
              <a:rPr lang="ko-KR" altLang="en-US" sz="2800" dirty="0"/>
              <a:t> 하늘이 정말 </a:t>
            </a:r>
            <a:r>
              <a:rPr lang="ko-KR" altLang="en-US" sz="2800" u="sng" dirty="0">
                <a:solidFill>
                  <a:srgbClr val="FF0000"/>
                </a:solidFill>
              </a:rPr>
              <a:t>파랗다</a:t>
            </a:r>
            <a:r>
              <a:rPr lang="en-US" altLang="ko-KR" sz="2800" dirty="0"/>
              <a:t>.</a:t>
            </a:r>
          </a:p>
          <a:p>
            <a:pPr marL="342900" indent="-342900">
              <a:buAutoNum type="arabicParenR"/>
            </a:pPr>
            <a:endParaRPr lang="en-US" altLang="ko-KR" sz="2800" dirty="0"/>
          </a:p>
          <a:p>
            <a:pPr marL="342900" indent="-342900">
              <a:buAutoNum type="arabicParenR"/>
            </a:pPr>
            <a:r>
              <a:rPr lang="ko-KR" altLang="en-US" sz="2800" dirty="0"/>
              <a:t> 엄마가 </a:t>
            </a:r>
            <a:r>
              <a:rPr lang="ko-KR" altLang="en-US" sz="2800" u="sng" dirty="0">
                <a:solidFill>
                  <a:srgbClr val="FF0000"/>
                </a:solidFill>
              </a:rPr>
              <a:t>좋아요</a:t>
            </a:r>
            <a:r>
              <a:rPr lang="en-US" altLang="ko-KR" sz="2800" dirty="0"/>
              <a:t>.</a:t>
            </a:r>
          </a:p>
          <a:p>
            <a:pPr marL="342900" indent="-342900">
              <a:buAutoNum type="arabicParenR"/>
            </a:pPr>
            <a:endParaRPr lang="en-US" altLang="ko-KR" sz="2800" dirty="0"/>
          </a:p>
          <a:p>
            <a:pPr marL="342900" indent="-342900">
              <a:buAutoNum type="arabicParenR"/>
            </a:pPr>
            <a:r>
              <a:rPr lang="ko-KR" altLang="en-US" sz="2800" dirty="0"/>
              <a:t> 마음에 </a:t>
            </a:r>
            <a:r>
              <a:rPr lang="ko-KR" altLang="en-US" sz="2800" u="sng" dirty="0">
                <a:solidFill>
                  <a:srgbClr val="FF0000"/>
                </a:solidFill>
              </a:rPr>
              <a:t>와닿는</a:t>
            </a:r>
            <a:r>
              <a:rPr lang="ko-KR" altLang="en-US" sz="2800" dirty="0"/>
              <a:t> </a:t>
            </a:r>
            <a:r>
              <a:rPr lang="ko-KR" altLang="en-US" sz="2800" dirty="0" smtClean="0"/>
              <a:t>이야기네요</a:t>
            </a:r>
            <a:r>
              <a:rPr lang="en-US" altLang="ko-KR" sz="2800" dirty="0"/>
              <a:t>. </a:t>
            </a:r>
          </a:p>
          <a:p>
            <a:pPr marL="342900" indent="-342900">
              <a:buAutoNum type="arabicParenR"/>
            </a:pPr>
            <a:endParaRPr lang="en-US" altLang="ko-KR" sz="2800" dirty="0"/>
          </a:p>
          <a:p>
            <a:pPr marL="342900" indent="-342900">
              <a:buAutoNum type="arabicParenR"/>
            </a:pPr>
            <a:r>
              <a:rPr lang="ko-KR" altLang="en-US" sz="2800" dirty="0"/>
              <a:t> 가방을 </a:t>
            </a:r>
            <a:r>
              <a:rPr lang="ko-KR" altLang="en-US" sz="2800" u="sng" dirty="0">
                <a:solidFill>
                  <a:srgbClr val="FF0000"/>
                </a:solidFill>
              </a:rPr>
              <a:t>놓고</a:t>
            </a:r>
            <a:r>
              <a:rPr lang="ko-KR" altLang="en-US" sz="2800" dirty="0"/>
              <a:t> 가세요</a:t>
            </a:r>
            <a:r>
              <a:rPr lang="en-US" altLang="ko-K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898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smtClean="0">
                <a:latin typeface="+mn-ea"/>
                <a:ea typeface="+mn-ea"/>
              </a:rPr>
              <a:t>재외동포를 </a:t>
            </a:r>
            <a:r>
              <a:rPr lang="ko-KR" altLang="en-US" sz="1600" dirty="0">
                <a:latin typeface="+mn-ea"/>
                <a:ea typeface="+mn-ea"/>
              </a:rPr>
              <a:t>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영어권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재외동포를 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범용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한글학교 </a:t>
            </a:r>
            <a:r>
              <a:rPr lang="ko-KR" altLang="en-US" sz="1600" dirty="0" err="1">
                <a:latin typeface="+mn-ea"/>
                <a:ea typeface="+mn-ea"/>
              </a:rPr>
              <a:t>학생용</a:t>
            </a:r>
            <a:r>
              <a:rPr lang="ko-KR" altLang="en-US" sz="1600" dirty="0">
                <a:latin typeface="+mn-ea"/>
                <a:ea typeface="+mn-ea"/>
              </a:rPr>
              <a:t> 동화로 배우는 한국어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재외동포교육진흥재단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한국어 </a:t>
            </a:r>
            <a:r>
              <a:rPr lang="en-US" altLang="ko-KR" sz="1600" dirty="0">
                <a:latin typeface="+mn-ea"/>
                <a:ea typeface="+mn-ea"/>
              </a:rPr>
              <a:t>3. </a:t>
            </a:r>
            <a:r>
              <a:rPr lang="ko-KR" altLang="en-US" sz="1600" dirty="0">
                <a:latin typeface="+mn-ea"/>
                <a:ea typeface="+mn-ea"/>
              </a:rPr>
              <a:t>한국교육과정 평가원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국제교육진흥원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 err="1"/>
              <a:t>깨비</a:t>
            </a:r>
            <a:r>
              <a:rPr lang="ko-KR" altLang="en-US" sz="1800" dirty="0"/>
              <a:t> </a:t>
            </a:r>
            <a:r>
              <a:rPr lang="ko-KR" altLang="en-US" sz="1800" dirty="0" err="1"/>
              <a:t>키즈</a:t>
            </a:r>
            <a:r>
              <a:rPr lang="ko-KR" altLang="en-US" sz="1800" dirty="0"/>
              <a:t> 속담 </a:t>
            </a:r>
            <a:r>
              <a:rPr lang="en-US" altLang="ko-KR" sz="1800" dirty="0">
                <a:hlinkClick r:id="rId3"/>
              </a:rPr>
              <a:t>https://youtu.be/PCp6OD9OLYs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2000" dirty="0"/>
              <a:t>Quizlet </a:t>
            </a:r>
            <a:r>
              <a:rPr lang="en-US" altLang="ko-KR" sz="1800" dirty="0">
                <a:hlinkClick r:id="rId4"/>
              </a:rPr>
              <a:t>https://quizlet.com/_8ccr23?x=1jqt&amp;i=2tig8t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>
                <a:hlinkClick r:id="rId5"/>
              </a:rPr>
              <a:t>https://youtu.be/2NRChgLCYWQ</a:t>
            </a: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/>
              <a:t>https://youtu.be/SYFsJKLiQdg 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 err="1">
                <a:latin typeface="+mn-ea"/>
                <a:ea typeface="+mn-ea"/>
              </a:rPr>
              <a:t>북토비전자도서관</a:t>
            </a:r>
            <a:r>
              <a:rPr lang="en-US" altLang="ko-KR" sz="1800" dirty="0">
                <a:latin typeface="+mn-ea"/>
                <a:ea typeface="+mn-ea"/>
              </a:rPr>
              <a:t> https://youtu.be/E3hbXmMooBs</a:t>
            </a:r>
            <a:endParaRPr lang="ko-KR" altLang="en-US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114300" indent="0">
              <a:lnSpc>
                <a:spcPct val="170000"/>
              </a:lnSpc>
              <a:buNone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한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ﾆﾍ￫ﾋﾴ￪ﾳﾼ￪ﾲﾩ￬ﾖﾸ - ￬ﾄﾸ ￬ﾂﾴ ￫ﾲﾄ￫ﾦﾇ ￬ﾗﾬ￫ﾓﾠ￪ﾹﾌ￬ﾧﾀ ￪ﾰﾄ￫ﾋﾤ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:a16="http://schemas.microsoft.com/office/drawing/2014/main" xmlns="" id="{E177201F-284E-4FF5-9694-04E6103C6E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95630" y="895027"/>
            <a:ext cx="9400740" cy="5287916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xmlns="" id="{A02D036F-27AD-44B1-BD6F-06939A33116D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세 살 버릇 </a:t>
            </a:r>
            <a:r>
              <a:rPr lang="ko-KR" altLang="en-US" sz="40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여든까지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 간다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D5A6810-AFDA-4A1B-A4D4-D63D589F1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895" y="0"/>
            <a:ext cx="8922209" cy="6201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3CD624A-D260-4498-9088-14D6253B3CD8}"/>
              </a:ext>
            </a:extLst>
          </p:cNvPr>
          <p:cNvSpPr txBox="1"/>
          <p:nvPr/>
        </p:nvSpPr>
        <p:spPr>
          <a:xfrm>
            <a:off x="213360" y="565404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P. 36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787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70C7A190-8508-49E5-A9C3-80F2D004E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192000" cy="6182943"/>
          </a:xfrm>
          <a:prstGeom prst="rect">
            <a:avLst/>
          </a:prstGeom>
        </p:spPr>
      </p:pic>
      <p:pic>
        <p:nvPicPr>
          <p:cNvPr id="3" name="Track 009">
            <a:hlinkClick r:id="" action="ppaction://media"/>
            <a:extLst>
              <a:ext uri="{FF2B5EF4-FFF2-40B4-BE49-F238E27FC236}">
                <a16:creationId xmlns:a16="http://schemas.microsoft.com/office/drawing/2014/main" xmlns="" id="{59766C8F-98B4-4372-8339-E34F7A6F5C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66155" y="508449"/>
            <a:ext cx="1090048" cy="109004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20126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A180240-DB29-422A-957F-3951E0474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41" y="34676"/>
            <a:ext cx="8098759" cy="61680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90E6173-CDF1-4468-8D77-EDF3AC23F0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20" t="-7282"/>
          <a:stretch/>
        </p:blipFill>
        <p:spPr>
          <a:xfrm>
            <a:off x="197386" y="243940"/>
            <a:ext cx="1934493" cy="67505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8C16D2F-22B7-43FF-B759-41E0BFD2E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0097"/>
            <a:ext cx="4231037" cy="53384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4A089561-C9DF-45AE-BB47-8F4A8B725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538" y="3187478"/>
            <a:ext cx="1412341" cy="60658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3CB6520-CF48-4805-A943-2FFE228FB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21" y="3888505"/>
            <a:ext cx="1738265" cy="73333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13949877-9661-4437-A6E8-811B6E68A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21" y="4716281"/>
            <a:ext cx="1702051" cy="79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6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A5322BC-2C56-47F6-A9D7-1B4C2F636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6360" y="1"/>
            <a:ext cx="9280176" cy="234248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A7C3A437-20E0-4809-A825-F967BE504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167" y="2308963"/>
            <a:ext cx="1868467" cy="191678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B29602E-331C-4089-B5E7-56F7FE9938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6105" y="4406396"/>
            <a:ext cx="1943943" cy="177654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F1E822C-B1E2-4355-9BB3-19F0AE59E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0942" y="2400021"/>
            <a:ext cx="1794270" cy="176819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483BFAC3-74C6-41E8-A4E5-3822BD59B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8565" y="4372651"/>
            <a:ext cx="1794271" cy="181029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2F8F0C6A-9834-44E1-9974-281D507BA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8565" y="2492016"/>
            <a:ext cx="1862446" cy="170900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B59D42C-4E82-44CE-A516-137A1AA338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3607" y="4352397"/>
            <a:ext cx="1943943" cy="183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CA180240-DB29-422A-957F-3951E0474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241" y="34676"/>
            <a:ext cx="8098759" cy="6168043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E90E6173-CDF1-4468-8D77-EDF3AC23F0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20" t="-7282"/>
          <a:stretch/>
        </p:blipFill>
        <p:spPr>
          <a:xfrm>
            <a:off x="197386" y="243940"/>
            <a:ext cx="1934493" cy="67505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C8C16D2F-22B7-43FF-B759-41E0BFD2E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30097"/>
            <a:ext cx="4231037" cy="53384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4A089561-C9DF-45AE-BB47-8F4A8B725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538" y="3187478"/>
            <a:ext cx="1412341" cy="60658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3CB6520-CF48-4805-A943-2FFE228FB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21" y="3888505"/>
            <a:ext cx="1738265" cy="733331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13949877-9661-4437-A6E8-811B6E68AA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21" y="4716281"/>
            <a:ext cx="1702051" cy="796705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xmlns="" id="{FADBC6AA-35E2-4C89-B24A-F5C471D0EB90}"/>
              </a:ext>
            </a:extLst>
          </p:cNvPr>
          <p:cNvSpPr/>
          <p:nvPr/>
        </p:nvSpPr>
        <p:spPr>
          <a:xfrm>
            <a:off x="3797085" y="1270861"/>
            <a:ext cx="743918" cy="4346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056E4723-1C91-40AF-8886-A9474997E2E3}"/>
              </a:ext>
            </a:extLst>
          </p:cNvPr>
          <p:cNvSpPr/>
          <p:nvPr/>
        </p:nvSpPr>
        <p:spPr>
          <a:xfrm>
            <a:off x="5724041" y="2095425"/>
            <a:ext cx="743918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A008E8AB-5886-4785-996A-D5B924CF44EA}"/>
              </a:ext>
            </a:extLst>
          </p:cNvPr>
          <p:cNvSpPr/>
          <p:nvPr/>
        </p:nvSpPr>
        <p:spPr>
          <a:xfrm>
            <a:off x="5724042" y="5748271"/>
            <a:ext cx="1604074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507C7A78-FE05-4163-B277-89D55A978245}"/>
              </a:ext>
            </a:extLst>
          </p:cNvPr>
          <p:cNvSpPr/>
          <p:nvPr/>
        </p:nvSpPr>
        <p:spPr>
          <a:xfrm>
            <a:off x="8092440" y="1271580"/>
            <a:ext cx="1219199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0E4FAD3D-5F1C-496D-B715-F2DA6B5EB73E}"/>
              </a:ext>
            </a:extLst>
          </p:cNvPr>
          <p:cNvSpPr/>
          <p:nvPr/>
        </p:nvSpPr>
        <p:spPr>
          <a:xfrm>
            <a:off x="10151390" y="4621836"/>
            <a:ext cx="1082297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xmlns="" id="{CA01EB25-E41A-43D8-B00E-17D6804E7C3B}"/>
              </a:ext>
            </a:extLst>
          </p:cNvPr>
          <p:cNvSpPr/>
          <p:nvPr/>
        </p:nvSpPr>
        <p:spPr>
          <a:xfrm>
            <a:off x="451898" y="3258887"/>
            <a:ext cx="973810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xmlns="" id="{13E4EB8B-D2C6-4AF7-864B-631647C91145}"/>
              </a:ext>
            </a:extLst>
          </p:cNvPr>
          <p:cNvSpPr/>
          <p:nvPr/>
        </p:nvSpPr>
        <p:spPr>
          <a:xfrm>
            <a:off x="451898" y="4088085"/>
            <a:ext cx="973810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xmlns="" id="{6254B7E7-192D-4525-B53A-D80FB65A7F63}"/>
              </a:ext>
            </a:extLst>
          </p:cNvPr>
          <p:cNvSpPr/>
          <p:nvPr/>
        </p:nvSpPr>
        <p:spPr>
          <a:xfrm>
            <a:off x="427359" y="4957429"/>
            <a:ext cx="973810" cy="434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A87D71B-F220-453D-8971-9ABD03757FDF}"/>
              </a:ext>
            </a:extLst>
          </p:cNvPr>
          <p:cNvSpPr txBox="1"/>
          <p:nvPr/>
        </p:nvSpPr>
        <p:spPr>
          <a:xfrm>
            <a:off x="528098" y="3319847"/>
            <a:ext cx="94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걸레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32D8602-9B01-45A9-8DCB-F9DE3B41D4BD}"/>
              </a:ext>
            </a:extLst>
          </p:cNvPr>
          <p:cNvSpPr txBox="1"/>
          <p:nvPr/>
        </p:nvSpPr>
        <p:spPr>
          <a:xfrm>
            <a:off x="528098" y="4088085"/>
            <a:ext cx="873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빗자루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33BE0C6-DDA7-41D7-9B72-320111EEEECD}"/>
              </a:ext>
            </a:extLst>
          </p:cNvPr>
          <p:cNvSpPr txBox="1"/>
          <p:nvPr/>
        </p:nvSpPr>
        <p:spPr>
          <a:xfrm>
            <a:off x="451897" y="5010788"/>
            <a:ext cx="968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청소기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F74D86F-9519-46CD-A722-2B1AD3358680}"/>
              </a:ext>
            </a:extLst>
          </p:cNvPr>
          <p:cNvSpPr txBox="1"/>
          <p:nvPr/>
        </p:nvSpPr>
        <p:spPr>
          <a:xfrm>
            <a:off x="3797085" y="1270861"/>
            <a:ext cx="74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닦다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6B9153D-45E4-43D1-9357-09EC79C9F2F5}"/>
              </a:ext>
            </a:extLst>
          </p:cNvPr>
          <p:cNvSpPr txBox="1"/>
          <p:nvPr/>
        </p:nvSpPr>
        <p:spPr>
          <a:xfrm>
            <a:off x="5724041" y="2095425"/>
            <a:ext cx="74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쓸다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C94217E-2C77-41DE-995C-104AFD233C0C}"/>
              </a:ext>
            </a:extLst>
          </p:cNvPr>
          <p:cNvSpPr txBox="1"/>
          <p:nvPr/>
        </p:nvSpPr>
        <p:spPr>
          <a:xfrm>
            <a:off x="8183104" y="1270861"/>
            <a:ext cx="1128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정리하다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D5FCDAE-7120-4E45-AA53-2C68CEF43852}"/>
              </a:ext>
            </a:extLst>
          </p:cNvPr>
          <p:cNvSpPr txBox="1"/>
          <p:nvPr/>
        </p:nvSpPr>
        <p:spPr>
          <a:xfrm>
            <a:off x="10151390" y="4621836"/>
            <a:ext cx="125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청소하다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69166DC-B478-4A3D-8B98-63B5FDB72C39}"/>
              </a:ext>
            </a:extLst>
          </p:cNvPr>
          <p:cNvSpPr txBox="1"/>
          <p:nvPr/>
        </p:nvSpPr>
        <p:spPr>
          <a:xfrm>
            <a:off x="5724041" y="5748271"/>
            <a:ext cx="1604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설거지하다</a:t>
            </a:r>
          </a:p>
        </p:txBody>
      </p:sp>
    </p:spTree>
    <p:extLst>
      <p:ext uri="{BB962C8B-B14F-4D97-AF65-F5344CB8AC3E}">
        <p14:creationId xmlns:p14="http://schemas.microsoft.com/office/powerpoint/2010/main" val="10727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1697</Words>
  <Application>Microsoft Office PowerPoint</Application>
  <PresentationFormat>Widescreen</PresentationFormat>
  <Paragraphs>281</Paragraphs>
  <Slides>38</Slides>
  <Notes>37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Batang</vt:lpstr>
      <vt:lpstr>Gulim</vt:lpstr>
      <vt:lpstr>맑은 고딕</vt:lpstr>
      <vt:lpstr>맑은 고딕</vt:lpstr>
      <vt:lpstr>Arial</vt:lpstr>
      <vt:lpstr>Calibri</vt:lpstr>
      <vt:lpstr>Times New Roman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70</cp:revision>
  <dcterms:created xsi:type="dcterms:W3CDTF">2020-04-18T22:55:50Z</dcterms:created>
  <dcterms:modified xsi:type="dcterms:W3CDTF">2020-06-26T20:41:36Z</dcterms:modified>
</cp:coreProperties>
</file>